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  <p:sldMasterId id="2147483661" r:id="rId2"/>
  </p:sldMasterIdLst>
  <p:notesMasterIdLst>
    <p:notesMasterId r:id="rId10"/>
  </p:notesMasterIdLst>
  <p:sldIdLst>
    <p:sldId id="303" r:id="rId3"/>
    <p:sldId id="325" r:id="rId4"/>
    <p:sldId id="335" r:id="rId5"/>
    <p:sldId id="340" r:id="rId6"/>
    <p:sldId id="315" r:id="rId7"/>
    <p:sldId id="341" r:id="rId8"/>
    <p:sldId id="339" r:id="rId9"/>
  </p:sldIdLst>
  <p:sldSz cx="9144000" cy="5143500" type="screen16x9"/>
  <p:notesSz cx="6858000" cy="9144000"/>
  <p:defaultTextStyle>
    <a:lvl1pPr marL="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  <a:extLst/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4A9F"/>
    <a:srgbClr val="A8CF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130" autoAdjust="0"/>
    <p:restoredTop sz="87602" autoAdjust="0"/>
  </p:normalViewPr>
  <p:slideViewPr>
    <p:cSldViewPr>
      <p:cViewPr varScale="1">
        <p:scale>
          <a:sx n="128" d="100"/>
          <a:sy n="128" d="100"/>
        </p:scale>
        <p:origin x="912" y="108"/>
      </p:cViewPr>
      <p:guideLst>
        <p:guide orient="horz" pos="162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62" d="100"/>
          <a:sy n="62" d="100"/>
        </p:scale>
        <p:origin x="3226" y="58"/>
      </p:cViewPr>
      <p:guideLst/>
    </p:cSldViewPr>
  </p:notesViewPr>
  <p:gridSpacing cx="228600" cy="2286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commentAuthors" Target="commentAuthors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Annual Revenue By Market 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1081714785651793"/>
          <c:y val="0.17171296296296296"/>
          <c:w val="0.8558495188101487"/>
          <c:h val="0.54380322251385238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'Annual '!$I$1</c:f>
              <c:strCache>
                <c:ptCount val="1"/>
                <c:pt idx="0">
                  <c:v>Defense/Aerospace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numRef>
              <c:f>'Annual '!$H$2:$H$4</c:f>
              <c:numCache>
                <c:formatCode>General</c:formatCode>
                <c:ptCount val="3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</c:numCache>
            </c:numRef>
          </c:cat>
          <c:val>
            <c:numRef>
              <c:f>'Annual '!$I$2:$I$4</c:f>
              <c:numCache>
                <c:formatCode>#,##0</c:formatCode>
                <c:ptCount val="3"/>
                <c:pt idx="0">
                  <c:v>2585</c:v>
                </c:pt>
                <c:pt idx="1">
                  <c:v>3710</c:v>
                </c:pt>
                <c:pt idx="2">
                  <c:v>3916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44C-4892-8A48-3A62AB93A86C}"/>
            </c:ext>
          </c:extLst>
        </c:ser>
        <c:ser>
          <c:idx val="1"/>
          <c:order val="1"/>
          <c:tx>
            <c:strRef>
              <c:f>'Annual '!$J$1</c:f>
              <c:strCache>
                <c:ptCount val="1"/>
                <c:pt idx="0">
                  <c:v>Process Control &amp; Metrology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numRef>
              <c:f>'Annual '!$H$2:$H$4</c:f>
              <c:numCache>
                <c:formatCode>General</c:formatCode>
                <c:ptCount val="3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</c:numCache>
            </c:numRef>
          </c:cat>
          <c:val>
            <c:numRef>
              <c:f>'Annual '!$J$2:$J$4</c:f>
              <c:numCache>
                <c:formatCode>#,##0</c:formatCode>
                <c:ptCount val="3"/>
                <c:pt idx="0">
                  <c:v>5891</c:v>
                </c:pt>
                <c:pt idx="1">
                  <c:v>4189</c:v>
                </c:pt>
                <c:pt idx="2">
                  <c:v>3328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44C-4892-8A48-3A62AB93A86C}"/>
            </c:ext>
          </c:extLst>
        </c:ser>
        <c:ser>
          <c:idx val="2"/>
          <c:order val="2"/>
          <c:tx>
            <c:strRef>
              <c:f>'Annual '!$K$1</c:f>
              <c:strCache>
                <c:ptCount val="1"/>
                <c:pt idx="0">
                  <c:v>Laser Systems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cat>
            <c:numRef>
              <c:f>'Annual '!$H$2:$H$4</c:f>
              <c:numCache>
                <c:formatCode>General</c:formatCode>
                <c:ptCount val="3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</c:numCache>
            </c:numRef>
          </c:cat>
          <c:val>
            <c:numRef>
              <c:f>'Annual '!$K$2:$K$4</c:f>
              <c:numCache>
                <c:formatCode>#,##0</c:formatCode>
                <c:ptCount val="3"/>
                <c:pt idx="0">
                  <c:v>1550</c:v>
                </c:pt>
                <c:pt idx="1">
                  <c:v>1212</c:v>
                </c:pt>
                <c:pt idx="2">
                  <c:v>667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44C-4892-8A48-3A62AB93A86C}"/>
            </c:ext>
          </c:extLst>
        </c:ser>
        <c:ser>
          <c:idx val="3"/>
          <c:order val="3"/>
          <c:tx>
            <c:strRef>
              <c:f>'Annual '!$L$1</c:f>
              <c:strCache>
                <c:ptCount val="1"/>
                <c:pt idx="0">
                  <c:v>Universities &amp; National Laboratories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cat>
            <c:numRef>
              <c:f>'Annual '!$H$2:$H$4</c:f>
              <c:numCache>
                <c:formatCode>General</c:formatCode>
                <c:ptCount val="3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</c:numCache>
            </c:numRef>
          </c:cat>
          <c:val>
            <c:numRef>
              <c:f>'Annual '!$L$2:$L$4</c:f>
              <c:numCache>
                <c:formatCode>#,##0</c:formatCode>
                <c:ptCount val="3"/>
                <c:pt idx="0">
                  <c:v>1463</c:v>
                </c:pt>
                <c:pt idx="1">
                  <c:v>897</c:v>
                </c:pt>
                <c:pt idx="2">
                  <c:v>1097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44C-4892-8A48-3A62AB93A86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470234736"/>
        <c:axId val="470239536"/>
        <c:axId val="0"/>
      </c:bar3DChart>
      <c:catAx>
        <c:axId val="470234736"/>
        <c:scaling>
          <c:orientation val="maxMin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0239536"/>
        <c:crosses val="autoZero"/>
        <c:auto val="1"/>
        <c:lblAlgn val="ctr"/>
        <c:lblOffset val="100"/>
        <c:noMultiLvlLbl val="0"/>
      </c:catAx>
      <c:valAx>
        <c:axId val="470239536"/>
        <c:scaling>
          <c:orientation val="minMax"/>
        </c:scaling>
        <c:delete val="0"/>
        <c:axPos val="r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high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02347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Q1 Revenue By Market 2021 vs 2020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'3 Months'!$E$4</c:f>
              <c:strCache>
                <c:ptCount val="1"/>
                <c:pt idx="0">
                  <c:v>Defense/Aerospace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'3 Months'!$F$3:$G$3</c:f>
              <c:strCache>
                <c:ptCount val="2"/>
                <c:pt idx="0">
                  <c:v>Q1 2021</c:v>
                </c:pt>
                <c:pt idx="1">
                  <c:v>Q1 2020</c:v>
                </c:pt>
              </c:strCache>
            </c:strRef>
          </c:cat>
          <c:val>
            <c:numRef>
              <c:f>'3 Months'!$F$4:$G$4</c:f>
              <c:numCache>
                <c:formatCode>#,##0</c:formatCode>
                <c:ptCount val="2"/>
                <c:pt idx="0">
                  <c:v>1176</c:v>
                </c:pt>
                <c:pt idx="1">
                  <c:v>791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28C-4D29-8211-25E419966940}"/>
            </c:ext>
          </c:extLst>
        </c:ser>
        <c:ser>
          <c:idx val="1"/>
          <c:order val="1"/>
          <c:tx>
            <c:strRef>
              <c:f>'3 Months'!$E$5</c:f>
              <c:strCache>
                <c:ptCount val="1"/>
                <c:pt idx="0">
                  <c:v>Process Control &amp; Metrology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strRef>
              <c:f>'3 Months'!$F$3:$G$3</c:f>
              <c:strCache>
                <c:ptCount val="2"/>
                <c:pt idx="0">
                  <c:v>Q1 2021</c:v>
                </c:pt>
                <c:pt idx="1">
                  <c:v>Q1 2020</c:v>
                </c:pt>
              </c:strCache>
            </c:strRef>
          </c:cat>
          <c:val>
            <c:numRef>
              <c:f>'3 Months'!$F$5:$G$5</c:f>
              <c:numCache>
                <c:formatCode>#,##0</c:formatCode>
                <c:ptCount val="2"/>
                <c:pt idx="0">
                  <c:v>1077</c:v>
                </c:pt>
                <c:pt idx="1">
                  <c:v>848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28C-4D29-8211-25E419966940}"/>
            </c:ext>
          </c:extLst>
        </c:ser>
        <c:ser>
          <c:idx val="2"/>
          <c:order val="2"/>
          <c:tx>
            <c:strRef>
              <c:f>'3 Months'!$E$6</c:f>
              <c:strCache>
                <c:ptCount val="1"/>
                <c:pt idx="0">
                  <c:v>Laser Systems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cat>
            <c:strRef>
              <c:f>'3 Months'!$F$3:$G$3</c:f>
              <c:strCache>
                <c:ptCount val="2"/>
                <c:pt idx="0">
                  <c:v>Q1 2021</c:v>
                </c:pt>
                <c:pt idx="1">
                  <c:v>Q1 2020</c:v>
                </c:pt>
              </c:strCache>
            </c:strRef>
          </c:cat>
          <c:val>
            <c:numRef>
              <c:f>'3 Months'!$F$6:$G$6</c:f>
              <c:numCache>
                <c:formatCode>#,##0</c:formatCode>
                <c:ptCount val="2"/>
                <c:pt idx="0">
                  <c:v>115</c:v>
                </c:pt>
                <c:pt idx="1">
                  <c:v>304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28C-4D29-8211-25E419966940}"/>
            </c:ext>
          </c:extLst>
        </c:ser>
        <c:ser>
          <c:idx val="3"/>
          <c:order val="3"/>
          <c:tx>
            <c:strRef>
              <c:f>'3 Months'!$E$7</c:f>
              <c:strCache>
                <c:ptCount val="1"/>
                <c:pt idx="0">
                  <c:v>Universities &amp; National Laboratories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cat>
            <c:strRef>
              <c:f>'3 Months'!$F$3:$G$3</c:f>
              <c:strCache>
                <c:ptCount val="2"/>
                <c:pt idx="0">
                  <c:v>Q1 2021</c:v>
                </c:pt>
                <c:pt idx="1">
                  <c:v>Q1 2020</c:v>
                </c:pt>
              </c:strCache>
            </c:strRef>
          </c:cat>
          <c:val>
            <c:numRef>
              <c:f>'3 Months'!$F$7:$G$7</c:f>
              <c:numCache>
                <c:formatCode>#,##0</c:formatCode>
                <c:ptCount val="2"/>
                <c:pt idx="0">
                  <c:v>412</c:v>
                </c:pt>
                <c:pt idx="1">
                  <c:v>107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28C-4D29-8211-25E41996694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28"/>
        <c:shape val="box"/>
        <c:axId val="476965744"/>
        <c:axId val="476967024"/>
        <c:axId val="0"/>
      </c:bar3DChart>
      <c:catAx>
        <c:axId val="4769657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6967024"/>
        <c:crosses val="autoZero"/>
        <c:auto val="1"/>
        <c:lblAlgn val="ctr"/>
        <c:lblOffset val="100"/>
        <c:noMultiLvlLbl val="0"/>
      </c:catAx>
      <c:valAx>
        <c:axId val="4769670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69657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>
              <a:defRPr sz="1200"/>
            </a:lvl1pPr>
            <a:extLst/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>
              <a:defRPr sz="1200"/>
            </a:lvl1pPr>
            <a:extLst/>
          </a:lstStyle>
          <a:p>
            <a:fld id="{A8ADFD5B-A66C-449C-B6E8-FB716D07777D}" type="datetimeFigureOut">
              <a:rPr lang="en-US" smtClean="0"/>
              <a:pPr/>
              <a:t>6/8/2021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>
              <a:defRPr sz="1200"/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>
              <a:defRPr sz="1200"/>
            </a:lvl1pPr>
            <a:extLst/>
          </a:lstStyle>
          <a:p>
            <a:fld id="{CA5D3BF3-D352-46FC-8343-31F56E6730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8388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  <a:extLst/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5D3BF3-D352-46FC-8343-31F56E6730EA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8208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5D3BF3-D352-46FC-8343-31F56E6730EA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8289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1371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5D3BF3-D352-46FC-8343-31F56E6730EA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1600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400550"/>
            <a:ext cx="9144000" cy="74295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/>
            <a:r>
              <a:rPr lang="en-US" b="1" dirty="0">
                <a:solidFill>
                  <a:srgbClr val="FF0000"/>
                </a:solidFill>
              </a:rPr>
              <a:t>SPIE – DSS 2014</a:t>
            </a: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177404"/>
            <a:ext cx="5867400" cy="273844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  <a:extLst/>
          </a:lstStyle>
          <a:p>
            <a:pPr algn="r"/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171450"/>
            <a:ext cx="838200" cy="2857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8F82E0A0-C266-4798-8C8F-B9F91E9DA37E}" type="slidenum">
              <a:rPr lang="en-US" smtClean="0">
                <a:solidFill>
                  <a:schemeClr val="tx2"/>
                </a:solidFill>
              </a:rPr>
              <a:pPr/>
              <a:t>‹#›</a:t>
            </a:fld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15" name="Picture 14" descr="inradoptics logo transparent.PNG"/>
          <p:cNvPicPr>
            <a:picLocks noChangeAspect="1"/>
          </p:cNvPicPr>
          <p:nvPr userDrawn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6629400" y="4450301"/>
            <a:ext cx="2438400" cy="693199"/>
          </a:xfrm>
          <a:prstGeom prst="rect">
            <a:avLst/>
          </a:prstGeom>
          <a:solidFill>
            <a:schemeClr val="tx1"/>
          </a:solidFill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advTm="7625">
    <p:cut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iagonal Stripe 10"/>
          <p:cNvSpPr/>
          <p:nvPr userDrawn="1"/>
        </p:nvSpPr>
        <p:spPr>
          <a:xfrm flipH="1">
            <a:off x="7543800" y="0"/>
            <a:ext cx="1600200" cy="5143500"/>
          </a:xfrm>
          <a:prstGeom prst="diagStripe">
            <a:avLst>
              <a:gd name="adj" fmla="val 21"/>
            </a:avLst>
          </a:prstGeom>
          <a:gradFill flip="none" rotWithShape="1">
            <a:gsLst>
              <a:gs pos="0">
                <a:srgbClr val="034A9F"/>
              </a:gs>
              <a:gs pos="100000">
                <a:schemeClr val="accent1">
                  <a:tint val="44500"/>
                  <a:satMod val="160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8686800" y="4057650"/>
            <a:ext cx="457200" cy="10858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inradoptics logo transparent.PNG"/>
          <p:cNvPicPr>
            <a:picLocks noChangeAspect="1"/>
          </p:cNvPicPr>
          <p:nvPr userDrawn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6477000" y="4286251"/>
            <a:ext cx="2438400" cy="519899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 userDrawn="1"/>
        </p:nvSpPr>
        <p:spPr>
          <a:xfrm>
            <a:off x="2209800" y="4400550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Century Gothic" pitchFamily="34" charset="0"/>
              </a:rPr>
              <a:t>www.inradoptics.com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0" y="3886200"/>
            <a:ext cx="9144000" cy="171450"/>
          </a:xfrm>
          <a:prstGeom prst="rect">
            <a:avLst/>
          </a:prstGeom>
          <a:gradFill flip="none" rotWithShape="1">
            <a:gsLst>
              <a:gs pos="0">
                <a:srgbClr val="034A9F"/>
              </a:gs>
              <a:gs pos="100000">
                <a:schemeClr val="accent1">
                  <a:tint val="44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arallelogram 7"/>
          <p:cNvSpPr/>
          <p:nvPr userDrawn="1"/>
        </p:nvSpPr>
        <p:spPr>
          <a:xfrm flipV="1">
            <a:off x="61912" y="2947987"/>
            <a:ext cx="8686800" cy="914400"/>
          </a:xfrm>
          <a:prstGeom prst="parallelogram">
            <a:avLst>
              <a:gd name="adj" fmla="val 32583"/>
            </a:avLst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53000">
                <a:schemeClr val="bg1">
                  <a:lumMod val="85000"/>
                </a:schemeClr>
              </a:gs>
              <a:gs pos="83000">
                <a:schemeClr val="bg1">
                  <a:lumMod val="95000"/>
                </a:schemeClr>
              </a:gs>
              <a:gs pos="100000">
                <a:schemeClr val="bg1">
                  <a:lumMod val="95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advTm="7625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1" animBg="1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FADE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iagonal Stripe 10"/>
          <p:cNvSpPr/>
          <p:nvPr userDrawn="1"/>
        </p:nvSpPr>
        <p:spPr>
          <a:xfrm flipH="1">
            <a:off x="7543800" y="0"/>
            <a:ext cx="1600200" cy="5143500"/>
          </a:xfrm>
          <a:prstGeom prst="diagStripe">
            <a:avLst>
              <a:gd name="adj" fmla="val 21"/>
            </a:avLst>
          </a:prstGeom>
          <a:gradFill flip="none" rotWithShape="1">
            <a:gsLst>
              <a:gs pos="0">
                <a:srgbClr val="034A9F"/>
              </a:gs>
              <a:gs pos="100000">
                <a:schemeClr val="accent1">
                  <a:tint val="44500"/>
                  <a:satMod val="160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8686800" y="4057650"/>
            <a:ext cx="457200" cy="10858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inradoptics logo transparent.PNG"/>
          <p:cNvPicPr>
            <a:picLocks noChangeAspect="1"/>
          </p:cNvPicPr>
          <p:nvPr userDrawn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6477000" y="4286251"/>
            <a:ext cx="2438400" cy="519899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 userDrawn="1"/>
        </p:nvSpPr>
        <p:spPr>
          <a:xfrm>
            <a:off x="2209800" y="4400550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Century Gothic" pitchFamily="34" charset="0"/>
              </a:rPr>
              <a:t>www.inradoptics.com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0" y="3886200"/>
            <a:ext cx="9144000" cy="171450"/>
          </a:xfrm>
          <a:prstGeom prst="rect">
            <a:avLst/>
          </a:prstGeom>
          <a:gradFill flip="none" rotWithShape="1">
            <a:gsLst>
              <a:gs pos="0">
                <a:srgbClr val="034A9F"/>
              </a:gs>
              <a:gs pos="100000">
                <a:schemeClr val="accent1">
                  <a:tint val="44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advTm="7625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5" grpId="0" animBg="1"/>
      <p:bldP spid="5" grpId="1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iagonal Stripe 10"/>
          <p:cNvSpPr/>
          <p:nvPr userDrawn="1"/>
        </p:nvSpPr>
        <p:spPr>
          <a:xfrm flipH="1">
            <a:off x="7543800" y="0"/>
            <a:ext cx="1600200" cy="5143500"/>
          </a:xfrm>
          <a:prstGeom prst="diagStripe">
            <a:avLst>
              <a:gd name="adj" fmla="val 21"/>
            </a:avLst>
          </a:prstGeom>
          <a:gradFill flip="none" rotWithShape="1">
            <a:gsLst>
              <a:gs pos="0">
                <a:srgbClr val="034A9F"/>
              </a:gs>
              <a:gs pos="100000">
                <a:schemeClr val="accent1">
                  <a:tint val="44500"/>
                  <a:satMod val="160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Tm="7625">
    <p:cut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6400800" cy="85725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Diagonal Stripe 4"/>
          <p:cNvSpPr/>
          <p:nvPr userDrawn="1"/>
        </p:nvSpPr>
        <p:spPr>
          <a:xfrm flipH="1">
            <a:off x="7543800" y="0"/>
            <a:ext cx="1600200" cy="5143500"/>
          </a:xfrm>
          <a:prstGeom prst="diagStripe">
            <a:avLst>
              <a:gd name="adj" fmla="val 21"/>
            </a:avLst>
          </a:prstGeom>
          <a:gradFill flip="none" rotWithShape="1">
            <a:gsLst>
              <a:gs pos="0">
                <a:srgbClr val="034A9F"/>
              </a:gs>
              <a:gs pos="100000">
                <a:schemeClr val="accent1">
                  <a:tint val="44500"/>
                  <a:satMod val="160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8686800" y="4057650"/>
            <a:ext cx="457200" cy="10858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inradoptics logo transparent.PNG"/>
          <p:cNvPicPr>
            <a:picLocks noChangeAspect="1"/>
          </p:cNvPicPr>
          <p:nvPr userDrawn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6477000" y="4286251"/>
            <a:ext cx="2438400" cy="519899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 userDrawn="1"/>
        </p:nvSpPr>
        <p:spPr>
          <a:xfrm>
            <a:off x="2209800" y="4400550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Bookman Old Style" pitchFamily="18" charset="0"/>
              </a:rPr>
              <a:t>www.inradoptics.com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3886200"/>
            <a:ext cx="9144000" cy="171450"/>
          </a:xfrm>
          <a:prstGeom prst="rect">
            <a:avLst/>
          </a:prstGeom>
          <a:gradFill flip="none" rotWithShape="1">
            <a:gsLst>
              <a:gs pos="0">
                <a:srgbClr val="034A9F"/>
              </a:gs>
              <a:gs pos="100000">
                <a:schemeClr val="accent1">
                  <a:tint val="44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advTm="7625">
    <p:cut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8110"/>
            <a:ext cx="8153400" cy="1005840"/>
          </a:xfrm>
          <a:prstGeom prst="rect">
            <a:avLst/>
          </a:prstGeom>
        </p:spPr>
        <p:txBody>
          <a:bodyPr anchor="b"/>
          <a:lstStyle>
            <a:lvl1pPr algn="l">
              <a:buNone/>
              <a:defRPr sz="4200" b="0"/>
            </a:lvl1pPr>
            <a:extLst/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A8198-4617-485E-9585-4840B69DBBA6}" type="datetime1">
              <a:rPr lang="en-US" smtClean="0"/>
              <a:pPr/>
              <a:t>6/8/2021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0" y="1123507"/>
            <a:ext cx="533400" cy="18335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3F7CB7D-F184-43C7-B6FD-03D728E1BBFF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428750"/>
            <a:ext cx="1600200" cy="31242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2362200" y="1428750"/>
            <a:ext cx="6400800" cy="3200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  <p:transition advTm="7625">
    <p:cut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57668" y="0"/>
            <a:ext cx="7586332" cy="3419856"/>
          </a:xfrm>
          <a:solidFill>
            <a:schemeClr val="tx2">
              <a:shade val="50000"/>
            </a:schemeClr>
          </a:solidFill>
          <a:ln>
            <a:noFill/>
          </a:ln>
        </p:spPr>
        <p:txBody>
          <a:bodyPr/>
          <a:lstStyle>
            <a:lvl1pPr>
              <a:buNone/>
              <a:defRPr sz="3200"/>
            </a:lvl1pPr>
            <a:extLst/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4114800"/>
            <a:ext cx="7315200" cy="51435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>
          <a:xfrm>
            <a:off x="-9144" y="3429000"/>
            <a:ext cx="9144000" cy="665226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-9144" y="3497580"/>
            <a:ext cx="1463040" cy="534924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3490722"/>
            <a:ext cx="7589520" cy="534924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3543300"/>
            <a:ext cx="7315200" cy="457200"/>
          </a:xfrm>
          <a:prstGeom prst="rect">
            <a:avLst/>
          </a:prstGeo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  <a:extLst/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447800" y="0"/>
            <a:ext cx="100584" cy="515035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4686300"/>
            <a:ext cx="2667000" cy="273844"/>
          </a:xfrm>
        </p:spPr>
        <p:txBody>
          <a:bodyPr rtlCol="0"/>
          <a:lstStyle/>
          <a:p>
            <a:fld id="{E4606EA6-EFEA-4C30-9264-4F9291A5780D}" type="datetime1">
              <a:rPr lang="en-US" smtClean="0"/>
              <a:pPr/>
              <a:t>6/8/2021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3500437"/>
            <a:ext cx="1447800" cy="497684"/>
          </a:xfrm>
          <a:prstGeom prst="rect">
            <a:avLst/>
          </a:prstGeom>
        </p:spPr>
        <p:txBody>
          <a:bodyPr rtlCol="0"/>
          <a:lstStyle>
            <a:lvl1pPr>
              <a:defRPr sz="2800"/>
            </a:lvl1pPr>
            <a:extLst/>
          </a:lstStyle>
          <a:p>
            <a:pPr algn="ctr"/>
            <a:fld id="{8F82E0A0-C266-4798-8C8F-B9F91E9DA37E}" type="slidenum">
              <a:rPr lang="en-US" sz="2800" b="1" smtClean="0">
                <a:solidFill>
                  <a:srgbClr val="FFFFFF"/>
                </a:solidFill>
              </a:rPr>
              <a:pPr algn="ctr"/>
              <a:t>‹#›</a:t>
            </a:fld>
            <a:endParaRPr lang="en-US" sz="2800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4686155"/>
            <a:ext cx="4572000" cy="273844"/>
          </a:xfrm>
        </p:spPr>
        <p:txBody>
          <a:bodyPr rtlCol="0"/>
          <a:lstStyle/>
          <a:p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advTm="7625">
    <p:cut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8A8B0-21FC-4B68-91A2-80A50FD3F6A7}" type="datetimeFigureOut">
              <a:rPr lang="en-US" smtClean="0"/>
              <a:pPr/>
              <a:t>6/8/2021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8D087-5625-4826-8A95-18C3146A86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8A8B0-21FC-4B68-91A2-80A50FD3F6A7}" type="datetimeFigureOut">
              <a:rPr lang="en-US" smtClean="0"/>
              <a:pPr/>
              <a:t>6/8/2021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8D087-5625-4826-8A95-18C3146A86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8A8B0-21FC-4B68-91A2-80A50FD3F6A7}" type="datetimeFigureOut">
              <a:rPr lang="en-US" smtClean="0"/>
              <a:pPr/>
              <a:t>6/8/2021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8D087-5625-4826-8A95-18C3146A86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8A8B0-21FC-4B68-91A2-80A50FD3F6A7}" type="datetimeFigureOut">
              <a:rPr lang="en-US" smtClean="0"/>
              <a:pPr/>
              <a:t>6/8/2021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8D087-5625-4826-8A95-18C3146A86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8110"/>
            <a:ext cx="8153400" cy="100584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Rectangl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06EA6-EFEA-4C30-9264-4F9291A5780D}" type="datetime1">
              <a:rPr lang="en-US" smtClean="0"/>
              <a:pPr/>
              <a:t>6/8/2021</a:t>
            </a:fld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0" y="1123507"/>
            <a:ext cx="533400" cy="183357"/>
          </a:xfrm>
          <a:prstGeom prst="rect">
            <a:avLst/>
          </a:prstGeom>
        </p:spPr>
        <p:txBody>
          <a:bodyPr/>
          <a:lstStyle/>
          <a:p>
            <a:pPr algn="ctr"/>
            <a:fld id="{8F82E0A0-C266-4798-8C8F-B9F91E9DA37E}" type="slidenum">
              <a:rPr lang="en-US" sz="1400" b="1" smtClean="0">
                <a:solidFill>
                  <a:srgbClr val="FFFFFF"/>
                </a:solidFill>
              </a:rPr>
              <a:pPr algn="ctr"/>
              <a:t>‹#›</a:t>
            </a:fld>
            <a:endParaRPr lang="en-US"/>
          </a:p>
        </p:txBody>
      </p:sp>
      <p:sp>
        <p:nvSpPr>
          <p:cNvPr id="7" name="Rectangle 6"/>
          <p:cNvSpPr>
            <a:spLocks noGrp="1"/>
          </p:cNvSpPr>
          <p:nvPr>
            <p:ph sz="quarter" idx="13"/>
          </p:nvPr>
        </p:nvSpPr>
        <p:spPr>
          <a:xfrm>
            <a:off x="609600" y="1352550"/>
            <a:ext cx="8153400" cy="3276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advTm="7625">
    <p:cut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8A8B0-21FC-4B68-91A2-80A50FD3F6A7}" type="datetimeFigureOut">
              <a:rPr lang="en-US" smtClean="0"/>
              <a:pPr/>
              <a:t>6/8/2021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8D087-5625-4826-8A95-18C3146A86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8A8B0-21FC-4B68-91A2-80A50FD3F6A7}" type="datetimeFigureOut">
              <a:rPr lang="en-US" smtClean="0"/>
              <a:pPr/>
              <a:t>6/8/2021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8D087-5625-4826-8A95-18C3146A86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8A8B0-21FC-4B68-91A2-80A50FD3F6A7}" type="datetimeFigureOut">
              <a:rPr lang="en-US" smtClean="0"/>
              <a:pPr/>
              <a:t>6/8/2021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8D087-5625-4826-8A95-18C3146A86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8A8B0-21FC-4B68-91A2-80A50FD3F6A7}" type="datetimeFigureOut">
              <a:rPr lang="en-US" smtClean="0"/>
              <a:pPr/>
              <a:t>6/8/2021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8D087-5625-4826-8A95-18C3146A86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8A8B0-21FC-4B68-91A2-80A50FD3F6A7}" type="datetimeFigureOut">
              <a:rPr lang="en-US" smtClean="0"/>
              <a:pPr/>
              <a:t>6/8/2021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8D087-5625-4826-8A95-18C3146A86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8A8B0-21FC-4B68-91A2-80A50FD3F6A7}" type="datetimeFigureOut">
              <a:rPr lang="en-US" smtClean="0"/>
              <a:pPr/>
              <a:t>6/8/2021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8D087-5625-4826-8A95-18C3146A86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8A8B0-21FC-4B68-91A2-80A50FD3F6A7}" type="datetimeFigureOut">
              <a:rPr lang="en-US" smtClean="0"/>
              <a:pPr/>
              <a:t>6/8/2021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8D087-5625-4826-8A95-18C3146A86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7123113" cy="1254919"/>
          </a:xfrm>
        </p:spPr>
        <p:txBody>
          <a:bodyPr anchor="t"/>
          <a:lstStyle>
            <a:lvl1pPr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1143000"/>
            <a:ext cx="9144000" cy="85725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1200150"/>
            <a:ext cx="1295400" cy="7429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200150"/>
            <a:ext cx="7772400" cy="74295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371600" y="1200150"/>
            <a:ext cx="7620000" cy="742950"/>
          </a:xfrm>
          <a:prstGeom prst="rect">
            <a:avLst/>
          </a:prstGeo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  <a:extLst/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F9F07-3BC7-4570-B054-79111B0A380C}" type="datetime1">
              <a:rPr lang="en-US" smtClean="0"/>
              <a:pPr/>
              <a:t>6/8/2021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314450"/>
            <a:ext cx="1295400" cy="52625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  <a:extLst/>
          </a:lstStyle>
          <a:p>
            <a:pPr algn="ctr"/>
            <a:fld id="{8F82E0A0-C266-4798-8C8F-B9F91E9DA37E}" type="slidenum">
              <a:rPr lang="en-US" sz="2400" b="1" smtClean="0">
                <a:solidFill>
                  <a:srgbClr val="FFFFFF"/>
                </a:solidFill>
              </a:rPr>
              <a:pPr algn="ctr"/>
              <a:t>‹#›</a:t>
            </a:fld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advTm="7625">
    <p:cut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8110"/>
            <a:ext cx="8153400" cy="100584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09600" y="1352551"/>
            <a:ext cx="3886200" cy="326862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844901" y="1352549"/>
            <a:ext cx="3886200" cy="3268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E4606EA6-EFEA-4C30-9264-4F9291A5780D}" type="datetime1">
              <a:rPr lang="en-US" smtClean="0"/>
              <a:pPr/>
              <a:t>6/8/2021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>
          <a:xfrm>
            <a:off x="0" y="1123507"/>
            <a:ext cx="533400" cy="183357"/>
          </a:xfrm>
          <a:prstGeom prst="rect">
            <a:avLst/>
          </a:prstGeom>
        </p:spPr>
        <p:txBody>
          <a:bodyPr rtlCol="0"/>
          <a:lstStyle/>
          <a:p>
            <a:pPr algn="ctr"/>
            <a:fld id="{8F82E0A0-C266-4798-8C8F-B9F91E9DA37E}" type="slidenum">
              <a:rPr lang="en-US" sz="1400" b="1" smtClean="0">
                <a:solidFill>
                  <a:srgbClr val="FFFFFF"/>
                </a:solidFill>
              </a:rPr>
              <a:pPr algn="ctr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 dirty="0"/>
          </a:p>
        </p:txBody>
      </p:sp>
      <p:pic>
        <p:nvPicPr>
          <p:cNvPr id="14" name="Picture 13" descr="inradoptics logo transparent.PNG"/>
          <p:cNvPicPr>
            <a:picLocks noChangeAspect="1"/>
          </p:cNvPicPr>
          <p:nvPr userDrawn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7086600" y="285750"/>
            <a:ext cx="1608248" cy="457200"/>
          </a:xfrm>
          <a:prstGeom prst="rect">
            <a:avLst/>
          </a:prstGeom>
          <a:noFill/>
        </p:spPr>
      </p:pic>
    </p:spTree>
  </p:cSld>
  <p:clrMapOvr>
    <a:masterClrMapping/>
  </p:clrMapOvr>
  <p:transition advTm="7625">
    <p:cut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8110"/>
            <a:ext cx="8153400" cy="100584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06EA6-EFEA-4C30-9264-4F9291A5780D}" type="datetime1">
              <a:rPr lang="en-US" smtClean="0"/>
              <a:pPr/>
              <a:t>6/8/2021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0" y="1123507"/>
            <a:ext cx="533400" cy="183357"/>
          </a:xfrm>
          <a:prstGeom prst="rect">
            <a:avLst/>
          </a:prstGeom>
        </p:spPr>
        <p:txBody>
          <a:bodyPr/>
          <a:lstStyle/>
          <a:p>
            <a:pPr algn="ctr"/>
            <a:fld id="{8F82E0A0-C266-4798-8C8F-B9F91E9DA37E}" type="slidenum">
              <a:rPr lang="en-US" sz="1400" b="1" smtClean="0">
                <a:solidFill>
                  <a:srgbClr val="FFFFFF"/>
                </a:solidFill>
              </a:rPr>
              <a:pPr algn="ctr"/>
              <a:t>‹#›</a:t>
            </a:fld>
            <a:endParaRPr lang="en-US" sz="1400" b="1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advTm="7625">
    <p:cut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18110"/>
            <a:ext cx="8153400" cy="1005840"/>
          </a:xfrm>
          <a:prstGeom prst="rect">
            <a:avLst/>
          </a:prstGeom>
        </p:spPr>
        <p:txBody>
          <a:bodyPr anchor="b"/>
          <a:lstStyle>
            <a:lvl1pPr>
              <a:defRPr/>
            </a:lvl1pPr>
            <a:extLst/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919818"/>
            <a:ext cx="3886200" cy="2628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919818"/>
            <a:ext cx="3886200" cy="2628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E4606EA6-EFEA-4C30-9264-4F9291A5780D}" type="datetime1">
              <a:rPr lang="en-US" smtClean="0"/>
              <a:pPr/>
              <a:t>6/8/2021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>
          <a:xfrm>
            <a:off x="0" y="1123507"/>
            <a:ext cx="533400" cy="183357"/>
          </a:xfrm>
          <a:prstGeom prst="rect">
            <a:avLst/>
          </a:prstGeom>
        </p:spPr>
        <p:txBody>
          <a:bodyPr rtlCol="0"/>
          <a:lstStyle/>
          <a:p>
            <a:pPr algn="ctr"/>
            <a:fld id="{8F82E0A0-C266-4798-8C8F-B9F91E9DA37E}" type="slidenum">
              <a:rPr lang="en-US" sz="1400" b="1" smtClean="0">
                <a:solidFill>
                  <a:srgbClr val="FFFFFF"/>
                </a:solidFill>
              </a:rPr>
              <a:pPr algn="ctr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8"/>
          </p:nvPr>
        </p:nvSpPr>
        <p:spPr>
          <a:xfrm>
            <a:off x="609600" y="1362287"/>
            <a:ext cx="3886200" cy="530352"/>
          </a:xfrm>
          <a:solidFill>
            <a:schemeClr val="accent2"/>
          </a:solidFill>
        </p:spPr>
        <p:txBody>
          <a:bodyPr rtlCol="0" anchor="ctr"/>
          <a:lstStyle>
            <a:lvl1pPr>
              <a:buFontTx/>
              <a:buNone/>
              <a:defRPr sz="2000" b="1">
                <a:solidFill>
                  <a:srgbClr val="FFFFFF"/>
                </a:solidFill>
              </a:defRPr>
            </a:lvl1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9"/>
          </p:nvPr>
        </p:nvSpPr>
        <p:spPr>
          <a:xfrm>
            <a:off x="4800600" y="1362287"/>
            <a:ext cx="3886200" cy="530352"/>
          </a:xfrm>
          <a:solidFill>
            <a:schemeClr val="accent4"/>
          </a:solidFill>
        </p:spPr>
        <p:txBody>
          <a:bodyPr rtlCol="0" anchor="ctr"/>
          <a:lstStyle>
            <a:lvl1pPr>
              <a:buFontTx/>
              <a:buNone/>
              <a:defRPr sz="2000" b="1">
                <a:solidFill>
                  <a:srgbClr val="FFFFFF"/>
                </a:solidFill>
              </a:defRPr>
            </a:lvl1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advTm="7625">
    <p:cut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8110"/>
            <a:ext cx="8153400" cy="100584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ADB5D-B7A0-47E3-AD2D-B1A6F8614213}" type="datetime1">
              <a:rPr lang="en-US" smtClean="0"/>
              <a:pPr/>
              <a:t>6/8/2021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0" y="1123507"/>
            <a:ext cx="533400" cy="18335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3F7CB7D-F184-43C7-B6FD-03D728E1BBFF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advTm="7625">
    <p:cut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8110"/>
            <a:ext cx="8153400" cy="100584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06EA6-EFEA-4C30-9264-4F9291A5780D}" type="datetime1">
              <a:rPr lang="en-US" smtClean="0"/>
              <a:pPr/>
              <a:t>6/8/2021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0" y="1123507"/>
            <a:ext cx="533400" cy="183357"/>
          </a:xfrm>
          <a:prstGeom prst="rect">
            <a:avLst/>
          </a:prstGeom>
        </p:spPr>
        <p:txBody>
          <a:bodyPr/>
          <a:lstStyle/>
          <a:p>
            <a:pPr algn="ctr"/>
            <a:fld id="{8F82E0A0-C266-4798-8C8F-B9F91E9DA37E}" type="slidenum">
              <a:rPr lang="en-US" sz="1400" b="1" smtClean="0">
                <a:solidFill>
                  <a:srgbClr val="FFFFFF"/>
                </a:solidFill>
              </a:rPr>
              <a:pPr algn="ctr"/>
              <a:t>‹#›</a:t>
            </a:fld>
            <a:endParaRPr lang="en-US" sz="1400" b="1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advTm="7625">
    <p:cut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Tm="7625">
    <p:cut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352550"/>
            <a:ext cx="8153400" cy="324231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4686300"/>
            <a:ext cx="2667000" cy="273844"/>
          </a:xfrm>
          <a:prstGeom prst="rect">
            <a:avLst/>
          </a:prstGeom>
        </p:spPr>
        <p:txBody>
          <a:bodyPr vert="horz" anchor="ctr" anchorCtr="0"/>
          <a:lstStyle>
            <a:lvl1pPr algn="l">
              <a:defRPr sz="1400">
                <a:solidFill>
                  <a:schemeClr val="tx2"/>
                </a:solidFill>
              </a:defRPr>
            </a:lvl1pPr>
            <a:extLst/>
          </a:lstStyle>
          <a:p>
            <a:fld id="{E4606EA6-EFEA-4C30-9264-4F9291A5780D}" type="datetime1">
              <a:rPr lang="en-US" smtClean="0"/>
              <a:pPr/>
              <a:t>6/8/2021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1" y="4686155"/>
            <a:ext cx="5421083" cy="273844"/>
          </a:xfrm>
          <a:prstGeom prst="rect">
            <a:avLst/>
          </a:prstGeom>
        </p:spPr>
        <p:txBody>
          <a:bodyPr vert="horz" anchor="ctr"/>
          <a:lstStyle>
            <a:lvl1pPr algn="r">
              <a:defRPr sz="1400">
                <a:solidFill>
                  <a:schemeClr val="tx2"/>
                </a:solidFill>
              </a:defRPr>
            </a:lvl1pPr>
            <a:extLst/>
          </a:lstStyle>
          <a:p>
            <a:pPr algn="r"/>
            <a:endParaRPr lang="en-US" sz="1400" dirty="0">
              <a:solidFill>
                <a:schemeClr val="tx2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8" r:id="rId2"/>
    <p:sldLayoutId id="2147483651" r:id="rId3"/>
    <p:sldLayoutId id="2147483652" r:id="rId4"/>
    <p:sldLayoutId id="2147483660" r:id="rId5"/>
    <p:sldLayoutId id="2147483653" r:id="rId6"/>
    <p:sldLayoutId id="2147483654" r:id="rId7"/>
    <p:sldLayoutId id="2147483659" r:id="rId8"/>
    <p:sldLayoutId id="2147483655" r:id="rId9"/>
    <p:sldLayoutId id="2147483673" r:id="rId10"/>
    <p:sldLayoutId id="2147483676" r:id="rId11"/>
    <p:sldLayoutId id="2147483675" r:id="rId12"/>
    <p:sldLayoutId id="2147483674" r:id="rId13"/>
    <p:sldLayoutId id="2147483656" r:id="rId14"/>
    <p:sldLayoutId id="2147483657" r:id="rId15"/>
  </p:sldLayoutIdLst>
  <p:transition advTm="7625">
    <p:cut/>
  </p:transition>
  <p:txStyles>
    <p:titleStyle>
      <a:lvl1pPr algn="l" rtl="0" eaLnBrk="1" latinLnBrk="0" hangingPunct="1">
        <a:spcBef>
          <a:spcPct val="0"/>
        </a:spcBef>
        <a:buNone/>
        <a:defRPr sz="4200" kern="1200">
          <a:solidFill>
            <a:schemeClr val="tx2"/>
          </a:solidFill>
          <a:latin typeface="+mj-lt"/>
          <a:ea typeface="+mj-ea"/>
          <a:cs typeface="+mj-cs"/>
        </a:defRPr>
      </a:lvl1pPr>
      <a:extLst/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None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E8A8B0-21FC-4B68-91A2-80A50FD3F6A7}" type="datetimeFigureOut">
              <a:rPr lang="en-US" smtClean="0"/>
              <a:pPr/>
              <a:t>6/8/2021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D8D087-5625-4826-8A95-18C3146A86E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\\ppgi.local\shares\UserProfiles$\aeskilson\Desktop\Sarasota Meeting 12-11\Inrad Optics 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549" y="411071"/>
            <a:ext cx="2987451" cy="818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-685800" y="1341818"/>
            <a:ext cx="595925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400" dirty="0">
                <a:latin typeface="Century Gothic" panose="020B0502020202020204" pitchFamily="34" charset="0"/>
              </a:rPr>
              <a:t>Annual Meeting of Shareholders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715001" y="4400550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i="1" dirty="0">
                <a:latin typeface="Century Gothic" panose="020B0502020202020204" pitchFamily="34" charset="0"/>
              </a:rPr>
              <a:t>June 8, 2021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B8C5769-310B-42C4-AF99-149B87AF5E9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2899" r="5376" b="-1"/>
          <a:stretch/>
        </p:blipFill>
        <p:spPr>
          <a:xfrm>
            <a:off x="4343400" y="2199633"/>
            <a:ext cx="3886201" cy="230307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A6196C8-2D1E-4778-A299-451BEB5ECCE9}"/>
              </a:ext>
            </a:extLst>
          </p:cNvPr>
          <p:cNvSpPr txBox="1"/>
          <p:nvPr/>
        </p:nvSpPr>
        <p:spPr>
          <a:xfrm>
            <a:off x="235675" y="2500329"/>
            <a:ext cx="4404905" cy="17016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i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 improve the world’s safety, security and scientific understanding </a:t>
            </a:r>
          </a:p>
          <a:p>
            <a:pPr>
              <a:lnSpc>
                <a:spcPct val="150000"/>
              </a:lnSpc>
            </a:pPr>
            <a:r>
              <a:rPr lang="en-US" i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by transforming challenging requirements into optical realities. </a:t>
            </a:r>
            <a:endParaRPr lang="en-US" i="1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advTm="2000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28057" y="371105"/>
            <a:ext cx="548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latin typeface="Century Gothic" panose="020B0502020202020204" pitchFamily="34" charset="0"/>
              </a:rPr>
              <a:t>Who We Are: </a:t>
            </a:r>
          </a:p>
        </p:txBody>
      </p:sp>
      <p:pic>
        <p:nvPicPr>
          <p:cNvPr id="4" name="Picture 3" descr="\\ppgi.local\shares\UserProfiles$\aeskilson\Desktop\Sarasota Meeting 12-11\Inrad Optics 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864" y="4121354"/>
            <a:ext cx="2290440" cy="554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2888350-582D-43D6-9824-A9E4D141059F}"/>
              </a:ext>
            </a:extLst>
          </p:cNvPr>
          <p:cNvSpPr txBox="1"/>
          <p:nvPr/>
        </p:nvSpPr>
        <p:spPr>
          <a:xfrm>
            <a:off x="528057" y="972325"/>
            <a:ext cx="7548240" cy="33636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Vertically integrated with extensive optical fabrication capabilities, Inrad Optics manufactures high-precision optical components from glass, crystal and metal. Expertise includes proprietary crystal assemblies for nanoscale </a:t>
            </a:r>
            <a:r>
              <a:rPr lang="en-US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surface analysis, pr</a:t>
            </a:r>
            <a:r>
              <a:rPr lang="en-US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oduction of extreme precision optical surfaces and large form factor optics.  R &amp; D, engineering and manufacturing operations are conducted in New Jersey by a talented, committed and diverse workforce. </a:t>
            </a:r>
          </a:p>
        </p:txBody>
      </p:sp>
    </p:spTree>
    <p:extLst>
      <p:ext uri="{BB962C8B-B14F-4D97-AF65-F5344CB8AC3E}">
        <p14:creationId xmlns:p14="http://schemas.microsoft.com/office/powerpoint/2010/main" val="4053781122"/>
      </p:ext>
    </p:extLst>
  </p:cSld>
  <p:clrMapOvr>
    <a:masterClrMapping/>
  </p:clrMapOvr>
  <p:transition advTm="7625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57200" y="285750"/>
            <a:ext cx="8001000" cy="4261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i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Our Value Proposition in a Fierce and Fragmented Marketplace:</a:t>
            </a: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 addresses an unmet need in the custom optical components   and sub-systems marketplace.  </a:t>
            </a:r>
          </a:p>
          <a:p>
            <a:pPr marL="285750" indent="-285750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 focus on high barrier to entry and niche optical technologies    </a:t>
            </a:r>
          </a:p>
          <a:p>
            <a:pPr marL="285750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Century Gothic" panose="020B0502020202020204" pitchFamily="34" charset="0"/>
              </a:rPr>
              <a:t>We take on engineering intensive build-to-print OEM projects </a:t>
            </a:r>
          </a:p>
          <a:p>
            <a:pPr marL="285750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Century Gothic" panose="020B0502020202020204" pitchFamily="34" charset="0"/>
              </a:rPr>
              <a:t>We offer concurrent engineering services to shrink development cycle time and optimize designs for manufacturability</a:t>
            </a:r>
          </a:p>
          <a:p>
            <a:pPr marL="285750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Century Gothic" panose="020B0502020202020204" pitchFamily="34" charset="0"/>
              </a:rPr>
              <a:t>We offer best in class optical materials expertise</a:t>
            </a:r>
          </a:p>
          <a:p>
            <a:pPr>
              <a:spcAft>
                <a:spcPts val="800"/>
              </a:spcAft>
            </a:pPr>
            <a:endParaRPr lang="en-US" dirty="0">
              <a:latin typeface="Century Gothic" panose="020B0502020202020204" pitchFamily="34" charset="0"/>
            </a:endParaRPr>
          </a:p>
        </p:txBody>
      </p:sp>
      <p:pic>
        <p:nvPicPr>
          <p:cNvPr id="5" name="Picture 4" descr="\\ppgi.local\shares\UserProfiles$\aeskilson\Desktop\Sarasota Meeting 12-11\Inrad Optics 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6458" y="4214487"/>
            <a:ext cx="2290440" cy="554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3012778"/>
      </p:ext>
    </p:extLst>
  </p:cSld>
  <p:clrMapOvr>
    <a:masterClrMapping/>
  </p:clrMapOvr>
  <p:transition advTm="7625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820D5E-3EBA-46F0-AE7B-281AC8B22DD4}"/>
              </a:ext>
            </a:extLst>
          </p:cNvPr>
          <p:cNvSpPr txBox="1">
            <a:spLocks/>
          </p:cNvSpPr>
          <p:nvPr/>
        </p:nvSpPr>
        <p:spPr>
          <a:xfrm>
            <a:off x="255191" y="257175"/>
            <a:ext cx="5486400" cy="971550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sz="4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n-US" sz="2800" i="1" dirty="0">
                <a:solidFill>
                  <a:schemeClr val="tx2">
                    <a:lumMod val="50000"/>
                  </a:schemeClr>
                </a:solidFill>
                <a:latin typeface="Century Gothic" pitchFamily="34" charset="0"/>
              </a:rPr>
              <a:t>Crystals to Coatings</a:t>
            </a:r>
            <a:br>
              <a:rPr lang="en-US" sz="4000" dirty="0">
                <a:solidFill>
                  <a:schemeClr val="tx2">
                    <a:lumMod val="50000"/>
                  </a:schemeClr>
                </a:solidFill>
                <a:latin typeface="Century Gothic" pitchFamily="34" charset="0"/>
              </a:rPr>
            </a:br>
            <a:endParaRPr lang="en-US" sz="4000" dirty="0">
              <a:solidFill>
                <a:schemeClr val="tx2">
                  <a:lumMod val="5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9DF96ED-7A95-41E8-9B9C-DB9F71972542}"/>
              </a:ext>
            </a:extLst>
          </p:cNvPr>
          <p:cNvSpPr txBox="1">
            <a:spLocks/>
          </p:cNvSpPr>
          <p:nvPr/>
        </p:nvSpPr>
        <p:spPr>
          <a:xfrm>
            <a:off x="681444" y="1030937"/>
            <a:ext cx="4678363" cy="2286000"/>
          </a:xfrm>
          <a:prstGeom prst="rect">
            <a:avLst/>
          </a:prstGeom>
        </p:spPr>
        <p:txBody>
          <a:bodyPr vert="horz" wrap="none" anchor="t" anchorCtr="0">
            <a:no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None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altLang="x-none" sz="1800" dirty="0">
                <a:latin typeface="Century Gothic" pitchFamily="34" charset="0"/>
                <a:cs typeface="Arial" pitchFamily="34" charset="0"/>
              </a:rPr>
              <a:t>Crystalline Materials &amp; Devices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altLang="x-none" sz="1800" dirty="0">
                <a:latin typeface="Century Gothic" pitchFamily="34" charset="0"/>
                <a:cs typeface="Arial" pitchFamily="34" charset="0"/>
              </a:rPr>
              <a:t>Glass &amp; Glass-like Optics &amp; Assemblies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altLang="x-none" sz="1800" dirty="0">
                <a:latin typeface="Century Gothic" pitchFamily="34" charset="0"/>
                <a:cs typeface="Arial" pitchFamily="34" charset="0"/>
              </a:rPr>
              <a:t>Metal Substrate Optics &amp; Assemblies </a:t>
            </a:r>
          </a:p>
          <a:p>
            <a:pPr marL="274320" lvl="1">
              <a:buFont typeface="Wingdings 2"/>
              <a:buNone/>
            </a:pPr>
            <a:r>
              <a:rPr lang="en-US" altLang="x-none" sz="1800" dirty="0">
                <a:latin typeface="Century Gothic" pitchFamily="34" charset="0"/>
                <a:cs typeface="Arial" pitchFamily="34" charset="0"/>
              </a:rPr>
              <a:t>	</a:t>
            </a:r>
            <a:r>
              <a:rPr lang="en-US" altLang="x-none" dirty="0">
                <a:latin typeface="Century Gothic" pitchFamily="34" charset="0"/>
                <a:cs typeface="Tahoma" pitchFamily="34" charset="0"/>
              </a:rPr>
              <a:t>		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67C3E5E-B2A2-4DA7-B12C-CDA828D5BBA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982" r="5190"/>
          <a:stretch/>
        </p:blipFill>
        <p:spPr>
          <a:xfrm>
            <a:off x="90775" y="2210944"/>
            <a:ext cx="2988809" cy="2286000"/>
          </a:xfrm>
          <a:prstGeom prst="rect">
            <a:avLst/>
          </a:prstGeom>
          <a:effectLst>
            <a:softEdge rad="25400"/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36239DB-34D0-45EB-B572-7D65E3EC7C0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5948" t="29571" r="25681" b="29415"/>
          <a:stretch/>
        </p:blipFill>
        <p:spPr>
          <a:xfrm>
            <a:off x="2514600" y="3393451"/>
            <a:ext cx="2548004" cy="100709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384BDDE-B5BB-4002-ABA7-D760F75804A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6883" r="3766"/>
          <a:stretch/>
        </p:blipFill>
        <p:spPr>
          <a:xfrm>
            <a:off x="5560044" y="2343150"/>
            <a:ext cx="1371600" cy="191624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6D1C818-A1D6-4D62-8485-B8301A6CBE75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1382" t="12936" r="47771" b="8013"/>
          <a:stretch/>
        </p:blipFill>
        <p:spPr>
          <a:xfrm>
            <a:off x="7207119" y="742950"/>
            <a:ext cx="1265717" cy="32004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FA63B65-BDCC-444F-83D2-27C3795F7AC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00800" y="4400550"/>
            <a:ext cx="2286198" cy="554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0472890"/>
      </p:ext>
    </p:extLst>
  </p:cSld>
  <p:clrMapOvr>
    <a:masterClrMapping/>
  </p:clrMapOvr>
  <p:transition advTm="7625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Image result for lensx ophthalmic laser system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4562" y="2055109"/>
            <a:ext cx="1828800" cy="2041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37688" y="102173"/>
            <a:ext cx="42343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latin typeface="Century Gothic" panose="020B0502020202020204" pitchFamily="34" charset="0"/>
              </a:rPr>
              <a:t>Markets &amp; Applications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582679" y="2051079"/>
            <a:ext cx="1828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34A9F"/>
                </a:solidFill>
                <a:latin typeface="Century Gothic" panose="020B0502020202020204" pitchFamily="34" charset="0"/>
              </a:rPr>
              <a:t>Laser Systems</a:t>
            </a:r>
          </a:p>
          <a:p>
            <a:endParaRPr lang="en-US" sz="1600" dirty="0">
              <a:latin typeface="Century Gothic" panose="020B0502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7296" y="742950"/>
            <a:ext cx="25716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34A9F"/>
                </a:solidFill>
                <a:latin typeface="Century Gothic" panose="020B0502020202020204" pitchFamily="34" charset="0"/>
              </a:rPr>
              <a:t>Aerospace &amp; Defense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31638" y="419818"/>
            <a:ext cx="20084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34A9F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Process Control and Metrology</a:t>
            </a:r>
          </a:p>
        </p:txBody>
      </p:sp>
      <p:pic>
        <p:nvPicPr>
          <p:cNvPr id="10" name="Picture 9" descr="\\ppgi.local\shares\UserProfiles$\aeskilson\Desktop\Sarasota Meeting 12-11\Inrad Optics log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034" y="4400550"/>
            <a:ext cx="2290440" cy="554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2838949" y="2847951"/>
            <a:ext cx="169268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034A9F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Universities &amp; National Labs</a:t>
            </a:r>
          </a:p>
        </p:txBody>
      </p:sp>
      <p:pic>
        <p:nvPicPr>
          <p:cNvPr id="12" name="Picture 4" descr="http://sdepscor.org/sdepscorHome/wp-content/uploads/2017/02/Unknown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1417" y="3408575"/>
            <a:ext cx="2489184" cy="1319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Image result for KLA TENCOR SURF SCA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8682" y="943038"/>
            <a:ext cx="1884664" cy="1858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apache helicopter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63" t="-2731" r="19209" b="2731"/>
          <a:stretch/>
        </p:blipFill>
        <p:spPr bwMode="auto">
          <a:xfrm>
            <a:off x="339615" y="1058059"/>
            <a:ext cx="1883560" cy="1778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974F24E1-116A-42BD-9DE3-20F6431E09D5}"/>
              </a:ext>
            </a:extLst>
          </p:cNvPr>
          <p:cNvCxnSpPr>
            <a:cxnSpLocks/>
          </p:cNvCxnSpPr>
          <p:nvPr/>
        </p:nvCxnSpPr>
        <p:spPr>
          <a:xfrm flipH="1">
            <a:off x="1902610" y="1734925"/>
            <a:ext cx="589708" cy="395014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07A7AF19-B269-419A-9550-7B74C9C4DC08}"/>
              </a:ext>
            </a:extLst>
          </p:cNvPr>
          <p:cNvSpPr txBox="1"/>
          <p:nvPr/>
        </p:nvSpPr>
        <p:spPr>
          <a:xfrm>
            <a:off x="2496630" y="1066177"/>
            <a:ext cx="127515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Mirrors, lenses, </a:t>
            </a:r>
          </a:p>
          <a:p>
            <a:r>
              <a:rPr lang="en-US" sz="1400" dirty="0"/>
              <a:t>filters for </a:t>
            </a:r>
          </a:p>
          <a:p>
            <a:r>
              <a:rPr lang="en-US" sz="1400" dirty="0"/>
              <a:t>targeting </a:t>
            </a:r>
          </a:p>
          <a:p>
            <a:r>
              <a:rPr lang="en-US" sz="1400" dirty="0"/>
              <a:t>&amp; night vision 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346FD6D1-DBA3-4B16-8377-1D24298E6F31}"/>
              </a:ext>
            </a:extLst>
          </p:cNvPr>
          <p:cNvCxnSpPr>
            <a:cxnSpLocks/>
          </p:cNvCxnSpPr>
          <p:nvPr/>
        </p:nvCxnSpPr>
        <p:spPr>
          <a:xfrm>
            <a:off x="1762934" y="3944627"/>
            <a:ext cx="652072" cy="6558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5" name="TextBox 1024">
            <a:extLst>
              <a:ext uri="{FF2B5EF4-FFF2-40B4-BE49-F238E27FC236}">
                <a16:creationId xmlns:a16="http://schemas.microsoft.com/office/drawing/2014/main" id="{E6F4A2BB-57D6-4A0E-8569-1E363EBCA8F0}"/>
              </a:ext>
            </a:extLst>
          </p:cNvPr>
          <p:cNvSpPr txBox="1"/>
          <p:nvPr/>
        </p:nvSpPr>
        <p:spPr>
          <a:xfrm>
            <a:off x="229129" y="3544973"/>
            <a:ext cx="22473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Stilbene crystal for nuclear materials detection</a:t>
            </a:r>
          </a:p>
        </p:txBody>
      </p:sp>
      <p:sp>
        <p:nvSpPr>
          <p:cNvPr id="1036" name="TextBox 1035">
            <a:extLst>
              <a:ext uri="{FF2B5EF4-FFF2-40B4-BE49-F238E27FC236}">
                <a16:creationId xmlns:a16="http://schemas.microsoft.com/office/drawing/2014/main" id="{38A73424-9614-42A3-ACD7-D6604DAD02FD}"/>
              </a:ext>
            </a:extLst>
          </p:cNvPr>
          <p:cNvSpPr txBox="1"/>
          <p:nvPr/>
        </p:nvSpPr>
        <p:spPr>
          <a:xfrm>
            <a:off x="6292098" y="734484"/>
            <a:ext cx="167363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Large, extreme precision optics </a:t>
            </a:r>
          </a:p>
          <a:p>
            <a:r>
              <a:rPr lang="en-US" sz="1400" dirty="0"/>
              <a:t>for semiconductor </a:t>
            </a:r>
          </a:p>
          <a:p>
            <a:r>
              <a:rPr lang="en-US" sz="1400" dirty="0"/>
              <a:t>wafer inspection</a:t>
            </a:r>
          </a:p>
        </p:txBody>
      </p:sp>
      <p:cxnSp>
        <p:nvCxnSpPr>
          <p:cNvPr id="1040" name="Straight Arrow Connector 1039">
            <a:extLst>
              <a:ext uri="{FF2B5EF4-FFF2-40B4-BE49-F238E27FC236}">
                <a16:creationId xmlns:a16="http://schemas.microsoft.com/office/drawing/2014/main" id="{6BECF1A2-D37E-4A28-982B-92F904948E40}"/>
              </a:ext>
            </a:extLst>
          </p:cNvPr>
          <p:cNvCxnSpPr>
            <a:cxnSpLocks/>
          </p:cNvCxnSpPr>
          <p:nvPr/>
        </p:nvCxnSpPr>
        <p:spPr>
          <a:xfrm flipH="1">
            <a:off x="5737678" y="1157597"/>
            <a:ext cx="476753" cy="294113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3" name="TextBox 1042">
            <a:extLst>
              <a:ext uri="{FF2B5EF4-FFF2-40B4-BE49-F238E27FC236}">
                <a16:creationId xmlns:a16="http://schemas.microsoft.com/office/drawing/2014/main" id="{1FA13F69-7701-4078-9DEE-D4D5C6714A94}"/>
              </a:ext>
            </a:extLst>
          </p:cNvPr>
          <p:cNvSpPr txBox="1"/>
          <p:nvPr/>
        </p:nvSpPr>
        <p:spPr>
          <a:xfrm>
            <a:off x="5474405" y="3163107"/>
            <a:ext cx="156524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Crystal device used in laser cataract surgery</a:t>
            </a:r>
          </a:p>
        </p:txBody>
      </p:sp>
      <p:cxnSp>
        <p:nvCxnSpPr>
          <p:cNvPr id="1045" name="Straight Arrow Connector 1044">
            <a:extLst>
              <a:ext uri="{FF2B5EF4-FFF2-40B4-BE49-F238E27FC236}">
                <a16:creationId xmlns:a16="http://schemas.microsoft.com/office/drawing/2014/main" id="{E95F4434-9580-422D-A305-CC4F2CDE3B2C}"/>
              </a:ext>
            </a:extLst>
          </p:cNvPr>
          <p:cNvCxnSpPr>
            <a:cxnSpLocks/>
          </p:cNvCxnSpPr>
          <p:nvPr/>
        </p:nvCxnSpPr>
        <p:spPr>
          <a:xfrm>
            <a:off x="6558359" y="3559561"/>
            <a:ext cx="614678" cy="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2105122"/>
      </p:ext>
    </p:extLst>
  </p:cSld>
  <p:clrMapOvr>
    <a:masterClrMapping/>
  </p:clrMapOvr>
  <p:transition advTm="7625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\\ppgi.local\shares\UserProfiles$\aeskilson\Desktop\Sarasota Meeting 12-11\Inrad Optics 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4400550"/>
            <a:ext cx="2290440" cy="554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B3CEDA62-BBE3-4776-B7E5-5638A1FCE03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96964651"/>
              </p:ext>
            </p:extLst>
          </p:nvPr>
        </p:nvGraphicFramePr>
        <p:xfrm>
          <a:off x="228600" y="285750"/>
          <a:ext cx="4114800" cy="2514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2AF802BB-2E3F-4E16-9A3B-0C713E2173C5}"/>
              </a:ext>
            </a:extLst>
          </p:cNvPr>
          <p:cNvGraphicFramePr>
            <a:graphicFrameLocks/>
          </p:cNvGraphicFramePr>
          <p:nvPr/>
        </p:nvGraphicFramePr>
        <p:xfrm>
          <a:off x="4576440" y="1626433"/>
          <a:ext cx="4114800" cy="25836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F78C9746-637F-4634-8263-5756C15F7693}"/>
              </a:ext>
            </a:extLst>
          </p:cNvPr>
          <p:cNvSpPr txBox="1"/>
          <p:nvPr/>
        </p:nvSpPr>
        <p:spPr>
          <a:xfrm>
            <a:off x="345120" y="2964456"/>
            <a:ext cx="4114800" cy="19903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dirty="0">
                <a:latin typeface="Century Gothic" panose="020B0502020202020204" pitchFamily="34" charset="0"/>
              </a:rPr>
              <a:t>Our goal: Continue to grow defense, space &amp; x-ray optics to mitigate revenue gaps from cyclic semiconductor equipment segment(PC&amp;M), rationalize product offerings, and leverage unique expertise to provide growth and return shareholder value</a:t>
            </a:r>
          </a:p>
        </p:txBody>
      </p:sp>
    </p:spTree>
    <p:extLst>
      <p:ext uri="{BB962C8B-B14F-4D97-AF65-F5344CB8AC3E}">
        <p14:creationId xmlns:p14="http://schemas.microsoft.com/office/powerpoint/2010/main" val="3501248549"/>
      </p:ext>
    </p:extLst>
  </p:cSld>
  <p:clrMapOvr>
    <a:masterClrMapping/>
  </p:clrMapOvr>
  <p:transition advTm="7625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\\ppgi.local\shares\UserProfiles$\aeskilson\Desktop\Sarasota Meeting 12-11\Inrad Optics 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657350"/>
            <a:ext cx="4723375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5993246"/>
      </p:ext>
    </p:extLst>
  </p:cSld>
  <p:clrMapOvr>
    <a:masterClrMapping/>
  </p:clrMapOvr>
  <p:transition advTm="7625">
    <p:cut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idescreenPresentation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5000"/>
                <a:satMod val="150000"/>
              </a:schemeClr>
            </a:gs>
            <a:gs pos="35000">
              <a:schemeClr val="phClr">
                <a:shade val="60000"/>
                <a:satMod val="150000"/>
              </a:schemeClr>
            </a:gs>
            <a:gs pos="100000">
              <a:schemeClr val="phClr">
                <a:tint val="97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WidescreenPresentation</Template>
  <TotalTime>0</TotalTime>
  <Words>287</Words>
  <Application>Microsoft Office PowerPoint</Application>
  <PresentationFormat>On-screen Show (16:9)</PresentationFormat>
  <Paragraphs>38</Paragraphs>
  <Slides>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6" baseType="lpstr">
      <vt:lpstr>Arial</vt:lpstr>
      <vt:lpstr>Bookman Old Style</vt:lpstr>
      <vt:lpstr>Calibri</vt:lpstr>
      <vt:lpstr>Century Gothic</vt:lpstr>
      <vt:lpstr>Tw Cen MT</vt:lpstr>
      <vt:lpstr>Wingdings</vt:lpstr>
      <vt:lpstr>Wingdings 2</vt:lpstr>
      <vt:lpstr>WidescreenPresentation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2014-02-03T13:03:03Z</dcterms:created>
  <dcterms:modified xsi:type="dcterms:W3CDTF">2021-06-08T15:51:42Z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LCID">
    <vt:i4>1033</vt:i4>
  </property>
  <property fmtid="{D5CDD505-2E9C-101B-9397-08002B2CF9AE}" pid="3" name="_Version">
    <vt:lpwstr>12.0.4518</vt:lpwstr>
  </property>
</Properties>
</file>