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8"/>
  </p:notesMasterIdLst>
  <p:sldIdLst>
    <p:sldId id="303" r:id="rId3"/>
    <p:sldId id="325" r:id="rId4"/>
    <p:sldId id="337" r:id="rId5"/>
    <p:sldId id="312" r:id="rId6"/>
    <p:sldId id="335" r:id="rId7"/>
    <p:sldId id="317" r:id="rId8"/>
    <p:sldId id="284" r:id="rId9"/>
    <p:sldId id="330" r:id="rId10"/>
    <p:sldId id="331" r:id="rId11"/>
    <p:sldId id="332" r:id="rId12"/>
    <p:sldId id="336" r:id="rId13"/>
    <p:sldId id="315" r:id="rId14"/>
    <p:sldId id="328" r:id="rId15"/>
    <p:sldId id="322" r:id="rId16"/>
    <p:sldId id="339" r:id="rId1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E0"/>
    <a:srgbClr val="03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86" d="100"/>
          <a:sy n="86" d="100"/>
        </p:scale>
        <p:origin x="67" y="28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58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 smtClean="0">
                <a:latin typeface="Century Gothic" panose="020B0502020202020204" pitchFamily="34" charset="0"/>
              </a:rPr>
              <a:t>2017 </a:t>
            </a:r>
            <a:r>
              <a:rPr lang="en-US" sz="2800" b="0" dirty="0" smtClean="0">
                <a:latin typeface="Century Gothic" panose="020B0502020202020204" pitchFamily="34" charset="0"/>
              </a:rPr>
              <a:t>Revenue</a:t>
            </a:r>
            <a:r>
              <a:rPr lang="en-US" sz="2800" b="0" baseline="0" dirty="0" smtClean="0">
                <a:latin typeface="Century Gothic" panose="020B0502020202020204" pitchFamily="34" charset="0"/>
              </a:rPr>
              <a:t> By Market</a:t>
            </a:r>
            <a:endParaRPr lang="en-US" sz="2800" b="0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1.666666666666666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351769191181885E-2"/>
          <c:y val="0.27455982115511224"/>
          <c:w val="0.60518031501300595"/>
          <c:h val="0.725440178844887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Sheet1!$A$12:$A$15</c:f>
              <c:strCache>
                <c:ptCount val="4"/>
                <c:pt idx="0">
                  <c:v>Defense/Aerospace</c:v>
                </c:pt>
                <c:pt idx="1">
                  <c:v>Process Control &amp; Metrology</c:v>
                </c:pt>
                <c:pt idx="2">
                  <c:v>Laser Systems</c:v>
                </c:pt>
                <c:pt idx="3">
                  <c:v>Universities &amp; National Laboratories</c:v>
                </c:pt>
              </c:strCache>
            </c:strRef>
          </c:cat>
          <c:val>
            <c:numRef>
              <c:f>Sheet1!$B$12:$B$15</c:f>
              <c:numCache>
                <c:formatCode>#,##0</c:formatCode>
                <c:ptCount val="4"/>
                <c:pt idx="0">
                  <c:v>3235</c:v>
                </c:pt>
                <c:pt idx="1">
                  <c:v>4254</c:v>
                </c:pt>
                <c:pt idx="2">
                  <c:v>1139</c:v>
                </c:pt>
                <c:pt idx="3" formatCode="General">
                  <c:v>1231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7936521273355"/>
          <c:y val="0.20461382912789006"/>
          <c:w val="0.34166666666666667"/>
          <c:h val="0.74949803149606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 smtClean="0">
                <a:latin typeface="Century Gothic" panose="020B0502020202020204" pitchFamily="34" charset="0"/>
              </a:rPr>
              <a:t>Revenue &amp; Net Income </a:t>
            </a:r>
            <a:r>
              <a:rPr lang="en-US" sz="1800" baseline="0" dirty="0" smtClean="0">
                <a:latin typeface="Century Gothic" panose="020B0502020202020204" pitchFamily="34" charset="0"/>
              </a:rPr>
              <a:t>2014-2017</a:t>
            </a:r>
          </a:p>
          <a:p>
            <a:pPr>
              <a:defRPr/>
            </a:pPr>
            <a:endParaRPr lang="en-US" sz="1800" baseline="0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7.8621374251295506E-2"/>
          <c:y val="1.083440151376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'2012-2016Est'!$A$3</c:f>
              <c:strCache>
                <c:ptCount val="1"/>
                <c:pt idx="0">
                  <c:v>Revenue </c:v>
                </c:pt>
              </c:strCache>
            </c:strRef>
          </c:tx>
          <c:spPr>
            <a:solidFill>
              <a:srgbClr val="034A9F"/>
            </a:solidFill>
            <a:ln>
              <a:noFill/>
            </a:ln>
            <a:effectLst/>
            <a:sp3d/>
          </c:spPr>
          <c:invertIfNegative val="0"/>
          <c:cat>
            <c:numRef>
              <c:f>'2012-2016Est'!$B$2:$H$2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'2012-2016Est'!$B$3:$H$3</c:f>
              <c:numCache>
                <c:formatCode>"$"#,##0_);[Red]\("$"#,##0\)</c:formatCode>
                <c:ptCount val="6"/>
                <c:pt idx="0">
                  <c:v>9726</c:v>
                </c:pt>
                <c:pt idx="1">
                  <c:v>10492</c:v>
                </c:pt>
                <c:pt idx="2">
                  <c:v>9767</c:v>
                </c:pt>
                <c:pt idx="3">
                  <c:v>9859</c:v>
                </c:pt>
              </c:numCache>
            </c:numRef>
          </c:val>
        </c:ser>
        <c:ser>
          <c:idx val="1"/>
          <c:order val="1"/>
          <c:tx>
            <c:strRef>
              <c:f>'2012-2016Est'!$A$20</c:f>
              <c:strCache>
                <c:ptCount val="1"/>
                <c:pt idx="0">
                  <c:v>Net Income (Loss)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cat>
            <c:numRef>
              <c:f>'2012-2016Est'!$B$2:$H$2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'2012-2016Est'!$B$20:$H$20</c:f>
              <c:numCache>
                <c:formatCode>"$"#,##0_);[Red]\("$"#,##0\)</c:formatCode>
                <c:ptCount val="6"/>
                <c:pt idx="0">
                  <c:v>-2514</c:v>
                </c:pt>
                <c:pt idx="1">
                  <c:v>-479</c:v>
                </c:pt>
                <c:pt idx="2">
                  <c:v>-604</c:v>
                </c:pt>
                <c:pt idx="3">
                  <c:v>-682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584568"/>
        <c:axId val="228262512"/>
        <c:axId val="0"/>
      </c:bar3DChart>
      <c:catAx>
        <c:axId val="28758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62512"/>
        <c:crosses val="autoZero"/>
        <c:auto val="1"/>
        <c:lblAlgn val="ctr"/>
        <c:lblOffset val="100"/>
        <c:noMultiLvlLbl val="0"/>
      </c:catAx>
      <c:valAx>
        <c:axId val="228262512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58456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6A381-C034-4A6D-92E4-28F035A15F6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E6800B1-A03E-4AA0-9F12-10B83E6525ED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Grow Crystals</a:t>
          </a:r>
          <a:endParaRPr lang="en-US" sz="2000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94C4988-B136-4CD9-A55B-F5B60B5BD59A}" type="parTrans" cxnId="{1237D254-8BCC-4CF3-92F7-BCF795160DB5}">
      <dgm:prSet/>
      <dgm:spPr/>
      <dgm:t>
        <a:bodyPr/>
        <a:lstStyle/>
        <a:p>
          <a:endParaRPr lang="en-US"/>
        </a:p>
      </dgm:t>
    </dgm:pt>
    <dgm:pt modelId="{3695ED98-6034-45AB-8BF7-F64054C2D10B}" type="sibTrans" cxnId="{1237D254-8BCC-4CF3-92F7-BCF795160DB5}">
      <dgm:prSet/>
      <dgm:spPr/>
      <dgm:t>
        <a:bodyPr/>
        <a:lstStyle/>
        <a:p>
          <a:endParaRPr lang="en-US"/>
        </a:p>
      </dgm:t>
    </dgm:pt>
    <dgm:pt modelId="{2608E210-D65A-46C4-B7F2-8B2D0BE30B0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Cut  &amp; Polish Optics</a:t>
          </a:r>
          <a:endParaRPr lang="en-US" sz="2000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FBC6247-7D8B-4C5F-97CC-80A76CE896C3}" type="parTrans" cxnId="{ABC4EB86-7BF6-4DDA-A9AD-9F2F21182E95}">
      <dgm:prSet/>
      <dgm:spPr/>
      <dgm:t>
        <a:bodyPr/>
        <a:lstStyle/>
        <a:p>
          <a:endParaRPr lang="en-US"/>
        </a:p>
      </dgm:t>
    </dgm:pt>
    <dgm:pt modelId="{11FDC14C-BF4F-4EC0-9C59-645041D6098C}" type="sibTrans" cxnId="{ABC4EB86-7BF6-4DDA-A9AD-9F2F21182E95}">
      <dgm:prSet/>
      <dgm:spPr/>
      <dgm:t>
        <a:bodyPr/>
        <a:lstStyle/>
        <a:p>
          <a:endParaRPr lang="en-US"/>
        </a:p>
      </dgm:t>
    </dgm:pt>
    <dgm:pt modelId="{38AC7D5C-9228-446A-9986-B8385A1390AD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Design and Assemble</a:t>
          </a:r>
        </a:p>
        <a:p>
          <a:r>
            <a:rPr lang="en-US" sz="1600" b="0" dirty="0" smtClean="0">
              <a:solidFill>
                <a:schemeClr val="tx1"/>
              </a:solidFill>
              <a:latin typeface="Century Gothic" panose="020B0502020202020204" pitchFamily="34" charset="0"/>
            </a:rPr>
            <a:t>Electro-optical Devices</a:t>
          </a:r>
          <a:endParaRPr lang="en-US" sz="1600" b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21902FC-BF55-41CF-ADFB-3528B25D7C10}" type="parTrans" cxnId="{8038BF7F-6F2E-4707-90AE-F3F683FBC92B}">
      <dgm:prSet/>
      <dgm:spPr/>
      <dgm:t>
        <a:bodyPr/>
        <a:lstStyle/>
        <a:p>
          <a:endParaRPr lang="en-US"/>
        </a:p>
      </dgm:t>
    </dgm:pt>
    <dgm:pt modelId="{12C0C666-9278-4D2B-9334-DAB9ED1A836C}" type="sibTrans" cxnId="{8038BF7F-6F2E-4707-90AE-F3F683FBC92B}">
      <dgm:prSet/>
      <dgm:spPr/>
      <dgm:t>
        <a:bodyPr/>
        <a:lstStyle/>
        <a:p>
          <a:endParaRPr lang="en-US"/>
        </a:p>
      </dgm:t>
    </dgm:pt>
    <dgm:pt modelId="{1EB07146-3B5B-42BA-B029-2ADFCCBA3036}" type="pres">
      <dgm:prSet presAssocID="{0B66A381-C034-4A6D-92E4-28F035A15F6B}" presName="linearFlow" presStyleCnt="0">
        <dgm:presLayoutVars>
          <dgm:resizeHandles val="exact"/>
        </dgm:presLayoutVars>
      </dgm:prSet>
      <dgm:spPr/>
    </dgm:pt>
    <dgm:pt modelId="{51B6DE9E-266E-4359-963E-955F5DDDB58B}" type="pres">
      <dgm:prSet presAssocID="{1E6800B1-A03E-4AA0-9F12-10B83E6525ED}" presName="node" presStyleLbl="node1" presStyleIdx="0" presStyleCnt="3" custLinFactNeighborX="-13216" custLinFactNeighborY="-4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67ECB-B161-4CDA-A2E4-6C0546BAB162}" type="pres">
      <dgm:prSet presAssocID="{3695ED98-6034-45AB-8BF7-F64054C2D10B}" presName="sibTrans" presStyleLbl="sibTrans2D1" presStyleIdx="0" presStyleCnt="2" custScaleX="112559"/>
      <dgm:spPr/>
      <dgm:t>
        <a:bodyPr/>
        <a:lstStyle/>
        <a:p>
          <a:endParaRPr lang="en-US"/>
        </a:p>
      </dgm:t>
    </dgm:pt>
    <dgm:pt modelId="{5443A7BC-DF8C-4494-85CE-413247C42429}" type="pres">
      <dgm:prSet presAssocID="{3695ED98-6034-45AB-8BF7-F64054C2D10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BCC7059-23E9-4406-BF97-1165B16E03AB}" type="pres">
      <dgm:prSet presAssocID="{2608E210-D65A-46C4-B7F2-8B2D0BE30B09}" presName="node" presStyleLbl="node1" presStyleIdx="1" presStyleCnt="3" custLinFactNeighborX="-3490" custLinFactNeighborY="-4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3D878-6386-4B1A-8C06-41BDFE976BC3}" type="pres">
      <dgm:prSet presAssocID="{11FDC14C-BF4F-4EC0-9C59-645041D6098C}" presName="sibTrans" presStyleLbl="sibTrans2D1" presStyleIdx="1" presStyleCnt="2" custScaleX="158445"/>
      <dgm:spPr/>
      <dgm:t>
        <a:bodyPr/>
        <a:lstStyle/>
        <a:p>
          <a:endParaRPr lang="en-US"/>
        </a:p>
      </dgm:t>
    </dgm:pt>
    <dgm:pt modelId="{9C45C23D-FDD4-49DE-93D5-B2C5F954549D}" type="pres">
      <dgm:prSet presAssocID="{11FDC14C-BF4F-4EC0-9C59-645041D6098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BCD57A6-756F-45AF-96F5-3BBF7D4FC631}" type="pres">
      <dgm:prSet presAssocID="{38AC7D5C-9228-446A-9986-B8385A1390AD}" presName="node" presStyleLbl="node1" presStyleIdx="2" presStyleCnt="3" custScaleY="95943" custLinFactNeighborX="-3490" custLinFactNeighborY="-14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8BF7F-6F2E-4707-90AE-F3F683FBC92B}" srcId="{0B66A381-C034-4A6D-92E4-28F035A15F6B}" destId="{38AC7D5C-9228-446A-9986-B8385A1390AD}" srcOrd="2" destOrd="0" parTransId="{821902FC-BF55-41CF-ADFB-3528B25D7C10}" sibTransId="{12C0C666-9278-4D2B-9334-DAB9ED1A836C}"/>
    <dgm:cxn modelId="{ABC4EB86-7BF6-4DDA-A9AD-9F2F21182E95}" srcId="{0B66A381-C034-4A6D-92E4-28F035A15F6B}" destId="{2608E210-D65A-46C4-B7F2-8B2D0BE30B09}" srcOrd="1" destOrd="0" parTransId="{2FBC6247-7D8B-4C5F-97CC-80A76CE896C3}" sibTransId="{11FDC14C-BF4F-4EC0-9C59-645041D6098C}"/>
    <dgm:cxn modelId="{4818E6F8-7942-403F-81CA-195F4267B814}" type="presOf" srcId="{3695ED98-6034-45AB-8BF7-F64054C2D10B}" destId="{5443A7BC-DF8C-4494-85CE-413247C42429}" srcOrd="1" destOrd="0" presId="urn:microsoft.com/office/officeart/2005/8/layout/process2"/>
    <dgm:cxn modelId="{DBCFDCA5-89B8-40AD-A770-C6CDEEF4BAFA}" type="presOf" srcId="{38AC7D5C-9228-446A-9986-B8385A1390AD}" destId="{DBCD57A6-756F-45AF-96F5-3BBF7D4FC631}" srcOrd="0" destOrd="0" presId="urn:microsoft.com/office/officeart/2005/8/layout/process2"/>
    <dgm:cxn modelId="{DFF471DC-36CF-423B-A5E7-C88D8786E036}" type="presOf" srcId="{1E6800B1-A03E-4AA0-9F12-10B83E6525ED}" destId="{51B6DE9E-266E-4359-963E-955F5DDDB58B}" srcOrd="0" destOrd="0" presId="urn:microsoft.com/office/officeart/2005/8/layout/process2"/>
    <dgm:cxn modelId="{4FBA23D8-404B-4C26-B120-F0815664BC63}" type="presOf" srcId="{11FDC14C-BF4F-4EC0-9C59-645041D6098C}" destId="{9C45C23D-FDD4-49DE-93D5-B2C5F954549D}" srcOrd="1" destOrd="0" presId="urn:microsoft.com/office/officeart/2005/8/layout/process2"/>
    <dgm:cxn modelId="{79856119-FD98-41DE-837D-1EBA66552C0A}" type="presOf" srcId="{2608E210-D65A-46C4-B7F2-8B2D0BE30B09}" destId="{2BCC7059-23E9-4406-BF97-1165B16E03AB}" srcOrd="0" destOrd="0" presId="urn:microsoft.com/office/officeart/2005/8/layout/process2"/>
    <dgm:cxn modelId="{364D8D1B-6AF7-4B16-A187-DC827D9131E1}" type="presOf" srcId="{0B66A381-C034-4A6D-92E4-28F035A15F6B}" destId="{1EB07146-3B5B-42BA-B029-2ADFCCBA3036}" srcOrd="0" destOrd="0" presId="urn:microsoft.com/office/officeart/2005/8/layout/process2"/>
    <dgm:cxn modelId="{14258BC0-CF51-4B9D-84E7-D4BD6C30FD7F}" type="presOf" srcId="{11FDC14C-BF4F-4EC0-9C59-645041D6098C}" destId="{1A53D878-6386-4B1A-8C06-41BDFE976BC3}" srcOrd="0" destOrd="0" presId="urn:microsoft.com/office/officeart/2005/8/layout/process2"/>
    <dgm:cxn modelId="{D82CEBE8-4AFC-4983-BE00-03DA796F192C}" type="presOf" srcId="{3695ED98-6034-45AB-8BF7-F64054C2D10B}" destId="{F2367ECB-B161-4CDA-A2E4-6C0546BAB162}" srcOrd="0" destOrd="0" presId="urn:microsoft.com/office/officeart/2005/8/layout/process2"/>
    <dgm:cxn modelId="{1237D254-8BCC-4CF3-92F7-BCF795160DB5}" srcId="{0B66A381-C034-4A6D-92E4-28F035A15F6B}" destId="{1E6800B1-A03E-4AA0-9F12-10B83E6525ED}" srcOrd="0" destOrd="0" parTransId="{F94C4988-B136-4CD9-A55B-F5B60B5BD59A}" sibTransId="{3695ED98-6034-45AB-8BF7-F64054C2D10B}"/>
    <dgm:cxn modelId="{53DD40F2-4357-4769-9BEC-1672FE541ED1}" type="presParOf" srcId="{1EB07146-3B5B-42BA-B029-2ADFCCBA3036}" destId="{51B6DE9E-266E-4359-963E-955F5DDDB58B}" srcOrd="0" destOrd="0" presId="urn:microsoft.com/office/officeart/2005/8/layout/process2"/>
    <dgm:cxn modelId="{FD2720C6-D67F-4545-9E48-E5BCBFA127A4}" type="presParOf" srcId="{1EB07146-3B5B-42BA-B029-2ADFCCBA3036}" destId="{F2367ECB-B161-4CDA-A2E4-6C0546BAB162}" srcOrd="1" destOrd="0" presId="urn:microsoft.com/office/officeart/2005/8/layout/process2"/>
    <dgm:cxn modelId="{91680358-74D4-44D4-B9FB-A445EDD3A3CB}" type="presParOf" srcId="{F2367ECB-B161-4CDA-A2E4-6C0546BAB162}" destId="{5443A7BC-DF8C-4494-85CE-413247C42429}" srcOrd="0" destOrd="0" presId="urn:microsoft.com/office/officeart/2005/8/layout/process2"/>
    <dgm:cxn modelId="{809AEC53-6586-4713-BBD9-34709597EA1B}" type="presParOf" srcId="{1EB07146-3B5B-42BA-B029-2ADFCCBA3036}" destId="{2BCC7059-23E9-4406-BF97-1165B16E03AB}" srcOrd="2" destOrd="0" presId="urn:microsoft.com/office/officeart/2005/8/layout/process2"/>
    <dgm:cxn modelId="{C584783E-6A69-4A5F-8191-595BDD10C84D}" type="presParOf" srcId="{1EB07146-3B5B-42BA-B029-2ADFCCBA3036}" destId="{1A53D878-6386-4B1A-8C06-41BDFE976BC3}" srcOrd="3" destOrd="0" presId="urn:microsoft.com/office/officeart/2005/8/layout/process2"/>
    <dgm:cxn modelId="{167B236A-7D95-4D0E-8FB8-964EC2573964}" type="presParOf" srcId="{1A53D878-6386-4B1A-8C06-41BDFE976BC3}" destId="{9C45C23D-FDD4-49DE-93D5-B2C5F954549D}" srcOrd="0" destOrd="0" presId="urn:microsoft.com/office/officeart/2005/8/layout/process2"/>
    <dgm:cxn modelId="{3C7DD26B-374E-4018-B551-16CCFDFE29D2}" type="presParOf" srcId="{1EB07146-3B5B-42BA-B029-2ADFCCBA3036}" destId="{DBCD57A6-756F-45AF-96F5-3BBF7D4FC63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6DE9E-266E-4359-963E-955F5DDDB58B}">
      <dsp:nvSpPr>
        <dsp:cNvPr id="0" name=""/>
        <dsp:cNvSpPr/>
      </dsp:nvSpPr>
      <dsp:spPr>
        <a:xfrm>
          <a:off x="0" y="0"/>
          <a:ext cx="2369639" cy="103874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Grow Crystals</a:t>
          </a:r>
          <a:endParaRPr lang="en-US" sz="20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0424" y="30424"/>
        <a:ext cx="2308791" cy="977897"/>
      </dsp:txXfrm>
    </dsp:sp>
    <dsp:sp modelId="{F2367ECB-B161-4CDA-A2E4-6C0546BAB162}">
      <dsp:nvSpPr>
        <dsp:cNvPr id="0" name=""/>
        <dsp:cNvSpPr/>
      </dsp:nvSpPr>
      <dsp:spPr>
        <a:xfrm rot="5400000">
          <a:off x="974074" y="1054668"/>
          <a:ext cx="421489" cy="467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1044588" y="1077642"/>
        <a:ext cx="280461" cy="295042"/>
      </dsp:txXfrm>
    </dsp:sp>
    <dsp:sp modelId="{2BCC7059-23E9-4406-BF97-1165B16E03AB}">
      <dsp:nvSpPr>
        <dsp:cNvPr id="0" name=""/>
        <dsp:cNvSpPr/>
      </dsp:nvSpPr>
      <dsp:spPr>
        <a:xfrm>
          <a:off x="0" y="1538027"/>
          <a:ext cx="2369639" cy="103874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Cut  &amp; Polish Optics</a:t>
          </a:r>
          <a:endParaRPr lang="en-US" sz="20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0424" y="1568451"/>
        <a:ext cx="2308791" cy="977897"/>
      </dsp:txXfrm>
    </dsp:sp>
    <dsp:sp modelId="{1A53D878-6386-4B1A-8C06-41BDFE976BC3}">
      <dsp:nvSpPr>
        <dsp:cNvPr id="0" name=""/>
        <dsp:cNvSpPr/>
      </dsp:nvSpPr>
      <dsp:spPr>
        <a:xfrm rot="5400000">
          <a:off x="909765" y="2574516"/>
          <a:ext cx="550107" cy="467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-5400000">
        <a:off x="1044588" y="2533180"/>
        <a:ext cx="280461" cy="409877"/>
      </dsp:txXfrm>
    </dsp:sp>
    <dsp:sp modelId="{DBCD57A6-756F-45AF-96F5-3BBF7D4FC631}">
      <dsp:nvSpPr>
        <dsp:cNvPr id="0" name=""/>
        <dsp:cNvSpPr/>
      </dsp:nvSpPr>
      <dsp:spPr>
        <a:xfrm>
          <a:off x="0" y="3039695"/>
          <a:ext cx="2369639" cy="99660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Design and Assemble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Electro-optical Devices</a:t>
          </a:r>
          <a:endParaRPr lang="en-US" sz="16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9190" y="3068885"/>
        <a:ext cx="2311259" cy="938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4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0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3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Inrad Optics markets to key industries such as aerospace &amp; defense, national labs, university research centers, laser OEMs, semiconductor equipment manufacturers, and process control system integrators.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00550"/>
            <a:ext cx="9144000" cy="7429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r>
              <a:rPr lang="en-US" b="1" dirty="0" smtClean="0">
                <a:solidFill>
                  <a:srgbClr val="FF0000"/>
                </a:solidFill>
              </a:rPr>
              <a:t>SPIE – DSS 2014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14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629400" y="4450301"/>
            <a:ext cx="2438400" cy="693199"/>
          </a:xfrm>
          <a:prstGeom prst="rect">
            <a:avLst/>
          </a:prstGeom>
          <a:solidFill>
            <a:schemeClr val="tx1"/>
          </a:solidFill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/>
          <p:cNvSpPr/>
          <p:nvPr userDrawn="1"/>
        </p:nvSpPr>
        <p:spPr>
          <a:xfrm flipH="1">
            <a:off x="7543800" y="0"/>
            <a:ext cx="1600200" cy="5143500"/>
          </a:xfrm>
          <a:prstGeom prst="diagStripe">
            <a:avLst>
              <a:gd name="adj" fmla="val 21"/>
            </a:avLst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86800" y="4057650"/>
            <a:ext cx="457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77000" y="4286251"/>
            <a:ext cx="2438400" cy="519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209800" y="44005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www.inradoptics.com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86200"/>
            <a:ext cx="9144000" cy="171450"/>
          </a:xfrm>
          <a:prstGeom prst="rect">
            <a:avLst/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 userDrawn="1"/>
        </p:nvSpPr>
        <p:spPr>
          <a:xfrm flipV="1">
            <a:off x="61912" y="2947987"/>
            <a:ext cx="8686800" cy="914400"/>
          </a:xfrm>
          <a:prstGeom prst="parallelogram">
            <a:avLst>
              <a:gd name="adj" fmla="val 32583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3000">
                <a:schemeClr val="bg1">
                  <a:lumMod val="8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AD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/>
          <p:cNvSpPr/>
          <p:nvPr userDrawn="1"/>
        </p:nvSpPr>
        <p:spPr>
          <a:xfrm flipH="1">
            <a:off x="7543800" y="0"/>
            <a:ext cx="1600200" cy="5143500"/>
          </a:xfrm>
          <a:prstGeom prst="diagStripe">
            <a:avLst>
              <a:gd name="adj" fmla="val 21"/>
            </a:avLst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86800" y="4057650"/>
            <a:ext cx="457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77000" y="4286251"/>
            <a:ext cx="2438400" cy="519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209800" y="44005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www.inradoptics.com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86200"/>
            <a:ext cx="9144000" cy="171450"/>
          </a:xfrm>
          <a:prstGeom prst="rect">
            <a:avLst/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 animBg="1"/>
      <p:bldP spid="5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/>
          <p:cNvSpPr/>
          <p:nvPr userDrawn="1"/>
        </p:nvSpPr>
        <p:spPr>
          <a:xfrm flipH="1">
            <a:off x="7543800" y="0"/>
            <a:ext cx="1600200" cy="5143500"/>
          </a:xfrm>
          <a:prstGeom prst="diagStripe">
            <a:avLst>
              <a:gd name="adj" fmla="val 21"/>
            </a:avLst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4008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iagonal Stripe 4"/>
          <p:cNvSpPr/>
          <p:nvPr userDrawn="1"/>
        </p:nvSpPr>
        <p:spPr>
          <a:xfrm flipH="1">
            <a:off x="7543800" y="0"/>
            <a:ext cx="1600200" cy="5143500"/>
          </a:xfrm>
          <a:prstGeom prst="diagStripe">
            <a:avLst>
              <a:gd name="adj" fmla="val 21"/>
            </a:avLst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686800" y="4057650"/>
            <a:ext cx="457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77000" y="4286251"/>
            <a:ext cx="2438400" cy="5198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2209800" y="44005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www.inradoptics.com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886200"/>
            <a:ext cx="9144000" cy="171450"/>
          </a:xfrm>
          <a:prstGeom prst="rect">
            <a:avLst/>
          </a:prstGeom>
          <a:gradFill flip="none" rotWithShape="1">
            <a:gsLst>
              <a:gs pos="0">
                <a:srgbClr val="034A9F"/>
              </a:gs>
              <a:gs pos="100000">
                <a:schemeClr val="accent1">
                  <a:tint val="44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6/26/2018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625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6/26/2018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6/26/2018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 dirty="0"/>
          </a:p>
        </p:txBody>
      </p:sp>
      <p:pic>
        <p:nvPicPr>
          <p:cNvPr id="14" name="Picture 13" descr="inradoptics logo transparent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086600" y="285750"/>
            <a:ext cx="1608248" cy="457200"/>
          </a:xfrm>
          <a:prstGeom prst="rect">
            <a:avLst/>
          </a:prstGeom>
          <a:noFill/>
        </p:spPr>
      </p:pic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6/26/2018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6/26/2018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6/26/2018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6/26/2018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9" r:id="rId8"/>
    <p:sldLayoutId id="2147483655" r:id="rId9"/>
    <p:sldLayoutId id="2147483673" r:id="rId10"/>
    <p:sldLayoutId id="2147483676" r:id="rId11"/>
    <p:sldLayoutId id="2147483675" r:id="rId12"/>
    <p:sldLayoutId id="2147483674" r:id="rId13"/>
    <p:sldLayoutId id="2147483656" r:id="rId14"/>
    <p:sldLayoutId id="2147483657" r:id="rId15"/>
  </p:sldLayoutIdLst>
  <p:transition advTm="7625"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8A8B0-21FC-4B68-91A2-80A50FD3F6A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D087-5625-4826-8A95-18C3146A8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9" y="285750"/>
            <a:ext cx="5158388" cy="12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9" y="2378605"/>
            <a:ext cx="3657600" cy="2322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720854"/>
            <a:ext cx="7102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Annual </a:t>
            </a:r>
            <a:r>
              <a:rPr lang="en-US" sz="2800" dirty="0" smtClean="0">
                <a:latin typeface="Century Gothic" panose="020B0502020202020204" pitchFamily="34" charset="0"/>
              </a:rPr>
              <a:t>Meeting of Shareholders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683" y="37147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June 27, 2018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advTm="2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57150"/>
            <a:ext cx="8229600" cy="914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z="3200" dirty="0" smtClean="0">
                <a:latin typeface="Century Gothic" pitchFamily="34" charset="0"/>
              </a:rPr>
              <a:t>Glass &amp; Single Crystal  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346" y="702215"/>
            <a:ext cx="7086600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High Precision Optical Components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&amp; Complex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Optomechanical Assemblies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Optomechatronic Sub-Systems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b="8979"/>
          <a:stretch/>
        </p:blipFill>
        <p:spPr>
          <a:xfrm>
            <a:off x="5121927" y="2201125"/>
            <a:ext cx="27432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90" y="2201125"/>
            <a:ext cx="3178493" cy="2111089"/>
          </a:xfrm>
          <a:prstGeom prst="rect">
            <a:avLst/>
          </a:prstGeom>
        </p:spPr>
      </p:pic>
      <p:pic>
        <p:nvPicPr>
          <p:cNvPr id="9" name="Picture 8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8587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790"/>
      </p:ext>
    </p:extLst>
  </p:cSld>
  <p:clrMapOvr>
    <a:masterClrMapping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4" t="14696" r="18106"/>
          <a:stretch/>
        </p:blipFill>
        <p:spPr>
          <a:xfrm>
            <a:off x="5029200" y="1428750"/>
            <a:ext cx="2743200" cy="2653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57150"/>
            <a:ext cx="8229600" cy="914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z="3200" dirty="0" smtClean="0">
                <a:latin typeface="Century Gothic" pitchFamily="34" charset="0"/>
              </a:rPr>
              <a:t>Metal Optics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42950"/>
            <a:ext cx="7086600" cy="195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High Precision Optical Components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Optomechanical Assemblies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Optomechatronic Sub-Systems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2575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7" y="2343150"/>
            <a:ext cx="3413284" cy="22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56830"/>
      </p:ext>
    </p:extLst>
  </p:cSld>
  <p:clrMapOvr>
    <a:masterClrMapping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52" y="145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Markets We Serve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1868" y="1466286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Laser Systems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296" y="742950"/>
            <a:ext cx="2571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Aerospace &amp; Defense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9179" y="337971"/>
            <a:ext cx="200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Process Control and Metrology</a:t>
            </a:r>
            <a:endParaRPr lang="en-U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34" y="4400550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60540" y="2307396"/>
            <a:ext cx="1692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Universities &amp; National Labs</a:t>
            </a:r>
            <a:endParaRPr lang="en-U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http://sdepscor.org/sdepscorHome/wp-content/uploads/2017/02/Unkn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51" y="2864468"/>
            <a:ext cx="2318155" cy="111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universit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50" y="3944585"/>
            <a:ext cx="2318155" cy="9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KLA TENCOR SURF SC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99" y="971550"/>
            <a:ext cx="1902450" cy="18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ache helicopt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-2731" r="19209" b="2731"/>
          <a:stretch/>
        </p:blipFill>
        <p:spPr bwMode="auto">
          <a:xfrm>
            <a:off x="337689" y="1061686"/>
            <a:ext cx="2030184" cy="1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ensx ophthalmic laser system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55" y="1850769"/>
            <a:ext cx="1901825" cy="21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05122"/>
      </p:ext>
    </p:extLst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168449"/>
              </p:ext>
            </p:extLst>
          </p:nvPr>
        </p:nvGraphicFramePr>
        <p:xfrm>
          <a:off x="914400" y="514350"/>
          <a:ext cx="6172200" cy="331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71950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25957"/>
      </p:ext>
    </p:extLst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522707"/>
              </p:ext>
            </p:extLst>
          </p:nvPr>
        </p:nvGraphicFramePr>
        <p:xfrm>
          <a:off x="1371600" y="514350"/>
          <a:ext cx="5257800" cy="360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71950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1149"/>
      </p:ext>
    </p:extLst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57350"/>
            <a:ext cx="47233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93246"/>
      </p:ext>
    </p:extLst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2875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 </a:t>
            </a:r>
            <a:r>
              <a:rPr lang="en-US" sz="2400" dirty="0" smtClean="0">
                <a:latin typeface="Century Gothic" panose="020B0502020202020204" pitchFamily="34" charset="0"/>
              </a:rPr>
              <a:t>We </a:t>
            </a:r>
            <a:r>
              <a:rPr lang="en-US" sz="2400" dirty="0">
                <a:latin typeface="Century Gothic" panose="020B0502020202020204" pitchFamily="34" charset="0"/>
              </a:rPr>
              <a:t>are a manufacturer of exceptional quality crystalline materials, fabricated high precision glass and metal optical components </a:t>
            </a:r>
            <a:r>
              <a:rPr lang="en-US" sz="2400" dirty="0" smtClean="0">
                <a:latin typeface="Century Gothic" panose="020B0502020202020204" pitchFamily="34" charset="0"/>
              </a:rPr>
              <a:t>and devices used in lasers and other light based systems</a:t>
            </a:r>
            <a:r>
              <a:rPr lang="en-US" sz="2400" dirty="0" smtClean="0"/>
              <a:t>.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57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entury Gothic" panose="020B0502020202020204" pitchFamily="34" charset="0"/>
              </a:rPr>
              <a:t>What We Do: </a:t>
            </a:r>
            <a:endParaRPr lang="en-US" sz="3200" i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52912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81122"/>
      </p:ext>
    </p:extLst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28750"/>
            <a:ext cx="6858000" cy="164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the world’s safety, security </a:t>
            </a:r>
            <a:endParaRPr lang="en-US" sz="2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understanding </a:t>
            </a:r>
            <a:endParaRPr lang="en-US" sz="2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transforming 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challenging requirements </a:t>
            </a:r>
            <a:endParaRPr lang="en-US" sz="2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optical </a:t>
            </a:r>
            <a:r>
              <a:rPr 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realities.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57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entury Gothic" panose="020B0502020202020204" pitchFamily="34" charset="0"/>
              </a:rPr>
              <a:t>Why We Do It: </a:t>
            </a:r>
            <a:endParaRPr lang="en-US" sz="3200" i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52912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1150"/>
      </p:ext>
    </p:extLst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97155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Established 1973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Publicly </a:t>
            </a:r>
            <a:r>
              <a:rPr lang="en-US" sz="2400" dirty="0" smtClean="0">
                <a:latin typeface="Century Gothic" panose="020B0502020202020204" pitchFamily="34" charset="0"/>
              </a:rPr>
              <a:t>Traded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42,000 sq. ft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facility</a:t>
            </a:r>
            <a:endParaRPr lang="en-US" sz="2400" baseline="30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Vertically Integrated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US State Dept. ITAR Registered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ISO – 9001 Certified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1126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entury Gothic" panose="020B0502020202020204" pitchFamily="34" charset="0"/>
              </a:rPr>
              <a:t>Fast Facts:</a:t>
            </a:r>
            <a:endParaRPr lang="en-US" sz="3200" i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52912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77933"/>
      </p:ext>
    </p:extLst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85750"/>
            <a:ext cx="8001000" cy="439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Value </a:t>
            </a:r>
            <a:r>
              <a:rPr lang="en-US" sz="2800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in a Fierce and Fragmented Marketplace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addresses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unmet need in the custom optical </a:t>
            </a: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   and sub-systems marketplace. 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high barrier to entry and niche optical technologies   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We take on </a:t>
            </a:r>
            <a:r>
              <a:rPr lang="en-US" dirty="0" smtClean="0">
                <a:latin typeface="Century Gothic" panose="020B0502020202020204" pitchFamily="34" charset="0"/>
              </a:rPr>
              <a:t>science &amp; engineering </a:t>
            </a:r>
            <a:r>
              <a:rPr lang="en-US" dirty="0">
                <a:latin typeface="Century Gothic" panose="020B0502020202020204" pitchFamily="34" charset="0"/>
              </a:rPr>
              <a:t>intensive multi-dimensional optical projects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We offer </a:t>
            </a:r>
            <a:r>
              <a:rPr lang="en-US" dirty="0" smtClean="0">
                <a:latin typeface="Century Gothic" panose="020B0502020202020204" pitchFamily="34" charset="0"/>
              </a:rPr>
              <a:t>concurrent </a:t>
            </a:r>
            <a:r>
              <a:rPr lang="en-US" dirty="0">
                <a:latin typeface="Century Gothic" panose="020B0502020202020204" pitchFamily="34" charset="0"/>
              </a:rPr>
              <a:t>engineering </a:t>
            </a:r>
            <a:r>
              <a:rPr lang="en-US" dirty="0" smtClean="0">
                <a:latin typeface="Century Gothic" panose="020B0502020202020204" pitchFamily="34" charset="0"/>
              </a:rPr>
              <a:t>to shrink development cycle time and optimize customer’s design for manufacturability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We offer best class optical materials expertise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52912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12778"/>
      </p:ext>
    </p:extLst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551248"/>
              </p:ext>
            </p:extLst>
          </p:nvPr>
        </p:nvGraphicFramePr>
        <p:xfrm>
          <a:off x="1600200" y="742950"/>
          <a:ext cx="2514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3618" y="495085"/>
            <a:ext cx="1718582" cy="122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Scan 2 - Low Res 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9754" y="2114550"/>
            <a:ext cx="1543050" cy="11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 descr="7510 VIEW 2"/>
          <p:cNvPicPr>
            <a:picLocks noChangeAspect="1" noChangeArrowheads="1"/>
          </p:cNvPicPr>
          <p:nvPr/>
        </p:nvPicPr>
        <p:blipFill>
          <a:blip r:embed="rId9" cstate="print">
            <a:lum bright="-20000"/>
          </a:blip>
          <a:srcRect t="5888" b="5888"/>
          <a:stretch>
            <a:fillRect/>
          </a:stretch>
        </p:blipFill>
        <p:spPr bwMode="auto">
          <a:xfrm>
            <a:off x="4572000" y="3712197"/>
            <a:ext cx="1543050" cy="10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600" y="12763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Vertical Manufacturing: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09410"/>
            <a:ext cx="2290440" cy="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15482"/>
      </p:ext>
    </p:extLst>
  </p:cSld>
  <p:clrMapOvr>
    <a:masterClrMapping/>
  </p:clrMapOvr>
  <p:transition advTm="7625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ckels cells and boule.jpg"/>
          <p:cNvPicPr>
            <a:picLocks noChangeAspect="1"/>
          </p:cNvPicPr>
          <p:nvPr/>
        </p:nvPicPr>
        <p:blipFill>
          <a:blip r:embed="rId3" cstate="print"/>
          <a:srcRect l="11043" t="20000" r="13999" b="12308"/>
          <a:stretch>
            <a:fillRect/>
          </a:stretch>
        </p:blipFill>
        <p:spPr>
          <a:xfrm>
            <a:off x="4800600" y="2559670"/>
            <a:ext cx="2468163" cy="1614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5486400" cy="97155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Crystals to Coatings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endParaRPr lang="en-US" sz="4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4294967295"/>
          </p:nvPr>
        </p:nvSpPr>
        <p:spPr>
          <a:xfrm>
            <a:off x="228600" y="742950"/>
            <a:ext cx="4678363" cy="2286000"/>
          </a:xfrm>
        </p:spPr>
        <p:txBody>
          <a:bodyPr wrap="none" anchor="t" anchorCtr="0">
            <a:noAutofit/>
          </a:bodyPr>
          <a:lstStyle>
            <a:extLst/>
          </a:lstStyle>
          <a:p>
            <a:pPr marL="274320" lvl="1">
              <a:buNone/>
            </a:pPr>
            <a:r>
              <a:rPr lang="en-US" altLang="x-none" dirty="0" smtClean="0">
                <a:latin typeface="Century Gothic" pitchFamily="34" charset="0"/>
                <a:cs typeface="Arial" pitchFamily="34" charset="0"/>
              </a:rPr>
              <a:t>Three Product Segments: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x-none" sz="1800" dirty="0" smtClean="0">
                <a:latin typeface="Century Gothic" pitchFamily="34" charset="0"/>
                <a:cs typeface="Arial" pitchFamily="34" charset="0"/>
              </a:rPr>
              <a:t>Crystalline Materials &amp; Devices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x-none" sz="1800" dirty="0" smtClean="0">
                <a:latin typeface="Century Gothic" pitchFamily="34" charset="0"/>
                <a:cs typeface="Arial" pitchFamily="34" charset="0"/>
              </a:rPr>
              <a:t>Glass &amp; Glass-like Optics &amp; Assemblies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x-none" sz="1800" dirty="0" smtClean="0">
                <a:latin typeface="Century Gothic" pitchFamily="34" charset="0"/>
                <a:cs typeface="Arial" pitchFamily="34" charset="0"/>
              </a:rPr>
              <a:t>Metal Substrate Optics &amp; Assemblies </a:t>
            </a:r>
          </a:p>
          <a:p>
            <a:pPr marL="274320" lvl="1">
              <a:buNone/>
            </a:pPr>
            <a:r>
              <a:rPr lang="en-US" altLang="x-none" sz="1800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altLang="x-none" dirty="0" smtClean="0">
                <a:latin typeface="Century Gothic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54"/>
            <a:ext cx="2514600" cy="2478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5"/>
          <a:stretch/>
        </p:blipFill>
        <p:spPr>
          <a:xfrm>
            <a:off x="4966887" y="0"/>
            <a:ext cx="2628675" cy="2196886"/>
          </a:xfrm>
          <a:prstGeom prst="rect">
            <a:avLst/>
          </a:prstGeom>
        </p:spPr>
      </p:pic>
      <p:pic>
        <p:nvPicPr>
          <p:cNvPr id="9" name="Picture 8" descr="\\ppgi.local\shares\UserProfiles$\aeskilson\Desktop\Sarasota Meeting 12-11\Inrad Optics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6612"/>
            <a:ext cx="2324468" cy="5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400800" cy="97155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Crystalline Materials &amp; Devices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4294967295"/>
          </p:nvPr>
        </p:nvSpPr>
        <p:spPr>
          <a:xfrm>
            <a:off x="457200" y="971550"/>
            <a:ext cx="3941062" cy="2286000"/>
          </a:xfrm>
        </p:spPr>
        <p:txBody>
          <a:bodyPr wrap="none" anchor="t" anchorCtr="0">
            <a:noAutofit/>
          </a:bodyPr>
          <a:lstStyle>
            <a:extLst/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x-none" sz="1800" dirty="0" smtClean="0">
                <a:latin typeface="Century Gothic" pitchFamily="34" charset="0"/>
                <a:cs typeface="Arial" pitchFamily="34" charset="0"/>
              </a:rPr>
              <a:t>High Temperature Furnace Growth Crystals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altLang="x-none" sz="1500" dirty="0" smtClean="0">
                <a:latin typeface="Century Gothic" pitchFamily="34" charset="0"/>
                <a:cs typeface="Arial" pitchFamily="34" charset="0"/>
              </a:rPr>
              <a:t>Lithium </a:t>
            </a:r>
            <a:r>
              <a:rPr lang="en-US" altLang="x-none" sz="1500" dirty="0" err="1" smtClean="0">
                <a:latin typeface="Century Gothic" pitchFamily="34" charset="0"/>
                <a:cs typeface="Arial" pitchFamily="34" charset="0"/>
              </a:rPr>
              <a:t>Niobate</a:t>
            </a:r>
            <a:r>
              <a:rPr lang="en-US" altLang="x-none" sz="1500" dirty="0" smtClean="0">
                <a:latin typeface="Century Gothic" pitchFamily="34" charset="0"/>
                <a:cs typeface="Arial" pitchFamily="34" charset="0"/>
              </a:rPr>
              <a:t> – EO modulator for laser 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altLang="x-none" sz="1500" dirty="0" smtClean="0">
                <a:latin typeface="Century Gothic" pitchFamily="34" charset="0"/>
                <a:cs typeface="Arial" pitchFamily="34" charset="0"/>
              </a:rPr>
              <a:t>communications and other devices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altLang="x-none" sz="1500" dirty="0" smtClean="0">
                <a:latin typeface="Century Gothic" pitchFamily="34" charset="0"/>
                <a:cs typeface="Arial" pitchFamily="34" charset="0"/>
              </a:rPr>
              <a:t>BBO – Light conversion crystal used in 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altLang="x-none" sz="1500" dirty="0" smtClean="0">
                <a:latin typeface="Century Gothic" pitchFamily="34" charset="0"/>
                <a:cs typeface="Arial" pitchFamily="34" charset="0"/>
              </a:rPr>
              <a:t>Alcon laser cataract removal system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endParaRPr lang="en-US" altLang="x-none" sz="1500" dirty="0">
              <a:latin typeface="Century Gothic" pitchFamily="34" charset="0"/>
              <a:cs typeface="Arial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x-none" sz="1800" dirty="0">
                <a:latin typeface="Century Gothic" pitchFamily="34" charset="0"/>
                <a:cs typeface="Arial" pitchFamily="34" charset="0"/>
              </a:rPr>
              <a:t>Solution Growth Crystals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altLang="x-none" sz="1500" dirty="0">
                <a:latin typeface="Century Gothic" pitchFamily="34" charset="0"/>
                <a:cs typeface="Arial" pitchFamily="34" charset="0"/>
              </a:rPr>
              <a:t>UV Filter Crystals – installed in system on 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altLang="x-none" sz="1500" dirty="0" smtClean="0">
                <a:latin typeface="Century Gothic" pitchFamily="34" charset="0"/>
                <a:cs typeface="Arial" pitchFamily="34" charset="0"/>
              </a:rPr>
              <a:t>Combat aircraft &amp; </a:t>
            </a:r>
            <a:r>
              <a:rPr lang="en-US" altLang="x-none" sz="1500" dirty="0">
                <a:latin typeface="Century Gothic" pitchFamily="34" charset="0"/>
                <a:cs typeface="Arial" pitchFamily="34" charset="0"/>
              </a:rPr>
              <a:t>Air Force 1. 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altLang="x-none" sz="1500" dirty="0" smtClean="0">
                <a:latin typeface="Century Gothic" pitchFamily="34" charset="0"/>
                <a:cs typeface="Arial" pitchFamily="34" charset="0"/>
              </a:rPr>
              <a:t>KD*P </a:t>
            </a:r>
            <a:r>
              <a:rPr lang="en-US" altLang="x-none" sz="1500" dirty="0">
                <a:latin typeface="Century Gothic" pitchFamily="34" charset="0"/>
                <a:cs typeface="Arial" pitchFamily="34" charset="0"/>
              </a:rPr>
              <a:t>– R &amp;D High Power Lasers, 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altLang="x-none" sz="1500" dirty="0" smtClean="0">
                <a:latin typeface="Century Gothic" pitchFamily="34" charset="0"/>
                <a:cs typeface="Arial" pitchFamily="34" charset="0"/>
              </a:rPr>
              <a:t>Fusion </a:t>
            </a:r>
            <a:r>
              <a:rPr lang="en-US" altLang="x-none" sz="1500" dirty="0">
                <a:latin typeface="Century Gothic" pitchFamily="34" charset="0"/>
                <a:cs typeface="Arial" pitchFamily="34" charset="0"/>
              </a:rPr>
              <a:t>Energy studies </a:t>
            </a:r>
            <a:endParaRPr lang="en-US" altLang="x-none" sz="1500" dirty="0" smtClean="0">
              <a:latin typeface="Century Gothic" pitchFamily="34" charset="0"/>
              <a:cs typeface="Arial" pitchFamily="34" charset="0"/>
            </a:endParaRPr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altLang="x-none" sz="1500" dirty="0">
                <a:latin typeface="Century Gothic" pitchFamily="34" charset="0"/>
                <a:cs typeface="Arial" pitchFamily="34" charset="0"/>
              </a:rPr>
              <a:t>Scintinel</a:t>
            </a:r>
            <a:r>
              <a:rPr lang="en-US" altLang="x-none" sz="1500" baseline="30000" dirty="0">
                <a:latin typeface="Century Gothic" pitchFamily="34" charset="0"/>
                <a:cs typeface="Arial" pitchFamily="34" charset="0"/>
              </a:rPr>
              <a:t>TM</a:t>
            </a:r>
            <a:r>
              <a:rPr lang="en-US" altLang="x-none" sz="1500" dirty="0">
                <a:latin typeface="Century Gothic" pitchFamily="34" charset="0"/>
                <a:cs typeface="Arial" pitchFamily="34" charset="0"/>
              </a:rPr>
              <a:t> Stilbene – Nuclear detection 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endParaRPr lang="en-US" altLang="x-none" sz="1500" dirty="0">
              <a:latin typeface="Century Gothic" pitchFamily="34" charset="0"/>
              <a:cs typeface="Arial" pitchFamily="34" charset="0"/>
            </a:endParaRPr>
          </a:p>
          <a:p>
            <a:pPr marL="560070" lvl="2" indent="-285750">
              <a:buFont typeface="Arial" panose="020B0604020202020204" pitchFamily="34" charset="0"/>
              <a:buChar char="•"/>
            </a:pPr>
            <a:endParaRPr lang="en-US" altLang="x-none" sz="1500" dirty="0" smtClean="0">
              <a:latin typeface="Century Gothic" pitchFamily="34" charset="0"/>
              <a:cs typeface="Arial" pitchFamily="34" charset="0"/>
            </a:endParaRPr>
          </a:p>
          <a:p>
            <a:pPr marL="560070" lvl="2" indent="-285750">
              <a:buFont typeface="Arial" panose="020B0604020202020204" pitchFamily="34" charset="0"/>
              <a:buChar char="•"/>
            </a:pPr>
            <a:endParaRPr lang="en-US" altLang="x-none" sz="1500" dirty="0" smtClean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71550"/>
            <a:ext cx="2525522" cy="38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69123"/>
      </p:ext>
    </p:extLst>
  </p:cSld>
  <p:clrMapOvr>
    <a:masterClrMapping/>
  </p:clrMapOvr>
  <p:transition advClick="0" advTm="2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19454"/>
            <a:ext cx="8229600" cy="914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z="3200" dirty="0" smtClean="0">
                <a:latin typeface="Century Gothic" pitchFamily="34" charset="0"/>
              </a:rPr>
              <a:t>Scintinel™ Stilbene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228600"/>
            <a:ext cx="13716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27" y="1428750"/>
            <a:ext cx="6495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Emits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</a:t>
            </a: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presence of nuclear radiation. </a:t>
            </a:r>
            <a:endParaRPr lang="en-US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Breakthrough in nuclear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radiation detection </a:t>
            </a: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associated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border security and terroristic </a:t>
            </a: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threat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reduction. </a:t>
            </a:r>
            <a:endParaRPr lang="en-US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science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technology awards </a:t>
            </a: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25000"/>
              </a:lnSpc>
            </a:pP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DHS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Popular Science’s </a:t>
            </a: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New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2015.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2" y="2114549"/>
            <a:ext cx="2090057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0470"/>
      </p:ext>
    </p:extLst>
  </p:cSld>
  <p:clrMapOvr>
    <a:masterClrMapping/>
  </p:clrMapOvr>
  <p:transition advTm="5000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363</Words>
  <Application>Microsoft Office PowerPoint</Application>
  <PresentationFormat>On-screen Show (16:9)</PresentationFormat>
  <Paragraphs>76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Bookman Old Style</vt:lpstr>
      <vt:lpstr>Calibri</vt:lpstr>
      <vt:lpstr>Century Gothic</vt:lpstr>
      <vt:lpstr>Tahoma</vt:lpstr>
      <vt:lpstr>Times New Roman</vt:lpstr>
      <vt:lpstr>Tw Cen MT</vt:lpstr>
      <vt:lpstr>Wingdings</vt:lpstr>
      <vt:lpstr>Wingdings 2</vt:lpstr>
      <vt:lpstr>WidescreenPresentation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Crystals to Coatings </vt:lpstr>
      <vt:lpstr>Crystalline Materials &amp; Devices</vt:lpstr>
      <vt:lpstr>Scintinel™ Stilbene</vt:lpstr>
      <vt:lpstr>Glass &amp; Single Crystal  </vt:lpstr>
      <vt:lpstr>Metal Optics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2014-02-03T13:03:03Z</dcterms:created>
  <dcterms:modified xsi:type="dcterms:W3CDTF">2018-06-26T19:35:11Z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